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20"/>
  </p:notesMasterIdLst>
  <p:sldIdLst>
    <p:sldId id="256" r:id="rId2"/>
    <p:sldId id="258" r:id="rId3"/>
    <p:sldId id="260" r:id="rId4"/>
    <p:sldId id="261" r:id="rId5"/>
    <p:sldId id="262" r:id="rId6"/>
    <p:sldId id="264" r:id="rId7"/>
    <p:sldId id="270" r:id="rId8"/>
    <p:sldId id="265" r:id="rId9"/>
    <p:sldId id="266" r:id="rId10"/>
    <p:sldId id="267" r:id="rId11"/>
    <p:sldId id="268" r:id="rId12"/>
    <p:sldId id="279" r:id="rId13"/>
    <p:sldId id="280" r:id="rId14"/>
    <p:sldId id="281" r:id="rId15"/>
    <p:sldId id="282" r:id="rId16"/>
    <p:sldId id="283" r:id="rId17"/>
    <p:sldId id="278"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261" autoAdjust="0"/>
  </p:normalViewPr>
  <p:slideViewPr>
    <p:cSldViewPr snapToGrid="0">
      <p:cViewPr varScale="1">
        <p:scale>
          <a:sx n="70" d="100"/>
          <a:sy n="70" d="100"/>
        </p:scale>
        <p:origin x="1123" y="43"/>
      </p:cViewPr>
      <p:guideLst/>
    </p:cSldViewPr>
  </p:slideViewPr>
  <p:notesTextViewPr>
    <p:cViewPr>
      <p:scale>
        <a:sx n="1" d="1"/>
        <a:sy n="1" d="1"/>
      </p:scale>
      <p:origin x="0" y="0"/>
    </p:cViewPr>
  </p:notesTextViewPr>
  <p:notesViewPr>
    <p:cSldViewPr snapToGrid="0">
      <p:cViewPr varScale="1">
        <p:scale>
          <a:sx n="70" d="100"/>
          <a:sy n="70" d="100"/>
        </p:scale>
        <p:origin x="3048"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4BDE4A-C476-401F-B170-7B2CB3590B66}" type="datetimeFigureOut">
              <a:rPr lang="zh-TW" altLang="en-US" smtClean="0"/>
              <a:t>2023/6/16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51186-C4D4-4717-909F-DE56DA9FF136}" type="slidenum">
              <a:rPr lang="zh-TW" altLang="en-US" smtClean="0"/>
              <a:t>‹#›</a:t>
            </a:fld>
            <a:endParaRPr lang="zh-TW" altLang="en-US"/>
          </a:p>
        </p:txBody>
      </p:sp>
    </p:spTree>
    <p:extLst>
      <p:ext uri="{BB962C8B-B14F-4D97-AF65-F5344CB8AC3E}">
        <p14:creationId xmlns:p14="http://schemas.microsoft.com/office/powerpoint/2010/main" val="1927768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大家好，我們是第</a:t>
            </a:r>
            <a:r>
              <a:rPr lang="en-US" altLang="zh-TW" dirty="0" smtClean="0"/>
              <a:t>20</a:t>
            </a:r>
            <a:r>
              <a:rPr lang="zh-TW" altLang="en-US" dirty="0" smtClean="0"/>
              <a:t>組，以下由我 陳光悦 來負責進行我們這組的報告。</a:t>
            </a:r>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a:t>
            </a:fld>
            <a:endParaRPr lang="zh-TW" altLang="en-US"/>
          </a:p>
        </p:txBody>
      </p:sp>
    </p:spTree>
    <p:extLst>
      <p:ext uri="{BB962C8B-B14F-4D97-AF65-F5344CB8AC3E}">
        <p14:creationId xmlns:p14="http://schemas.microsoft.com/office/powerpoint/2010/main" val="19729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選擇</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時，使用者可以選擇特定月份或日期，然後查看計程車在紐約市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地點的密度分布圖。這個選項可以讓使用者看到哪些地區在特定時間段內有較高的計程車需求。</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（小時分佈）：使用者可以選擇特定月份或日期，然後查看計程車在每個小時的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（小時分佈平均值）：使用者可以查看在</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平均值。這有助於使用者瞭解計程車需求在一天中不同時段的平均水平。</a:t>
            </a:r>
          </a:p>
          <a:p>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（月份分佈平均值）：使用者可以查看</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年計程車在每個月份的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平均值。這可以幫助使用者瞭解計程車需求在一年中不同月份的平均水平。</a:t>
            </a:r>
          </a:p>
          <a:p>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（上車地點分布圖）：使用者可以選擇特定月份或日期，然後查看計程車在紐約市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地點的密度分布圖。這個選項可以讓使用者看到哪些地區在特定時間段內有較高的計程車需求。</a:t>
            </a:r>
          </a:p>
          <a:p>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（下車地點分布圖）：使用者可以選擇特定月份或日期，然後查看計程車在紐約市</a:t>
            </a:r>
            <a:r>
              <a:rPr lang="en-US" altLang="zh-TW" sz="1200" b="0" i="0" kern="1200" dirty="0" err="1" smtClean="0">
                <a:solidFill>
                  <a:schemeClr val="tx1"/>
                </a:solidFill>
                <a:effectLst/>
                <a:latin typeface="+mn-lt"/>
                <a:ea typeface="+mn-ea"/>
                <a:cs typeface="+mn-cs"/>
              </a:rPr>
              <a:t>dropoff</a:t>
            </a:r>
            <a:r>
              <a:rPr lang="zh-TW" altLang="en-US" sz="1200" b="0" i="0" kern="1200" dirty="0" smtClean="0">
                <a:solidFill>
                  <a:schemeClr val="tx1"/>
                </a:solidFill>
                <a:effectLst/>
                <a:latin typeface="+mn-lt"/>
                <a:ea typeface="+mn-ea"/>
                <a:cs typeface="+mn-cs"/>
              </a:rPr>
              <a:t>地點的密度分布圖。這個選項可以讓使用者了解哪些地區在特定時間段內有較高的乘客下車量。</a:t>
            </a:r>
          </a:p>
          <a:p>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10</a:t>
            </a:fld>
            <a:endParaRPr lang="zh-TW" altLang="en-US"/>
          </a:p>
        </p:txBody>
      </p:sp>
    </p:spTree>
    <p:extLst>
      <p:ext uri="{BB962C8B-B14F-4D97-AF65-F5344CB8AC3E}">
        <p14:creationId xmlns:p14="http://schemas.microsoft.com/office/powerpoint/2010/main" val="3802549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選擇</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時，使用者可以選擇特定月份或日期，然後查看計程車在紐約市</a:t>
            </a:r>
            <a:r>
              <a:rPr lang="en-US" altLang="zh-TW" sz="1200" b="0" i="0" kern="1200" dirty="0" err="1" smtClean="0">
                <a:solidFill>
                  <a:schemeClr val="tx1"/>
                </a:solidFill>
                <a:effectLst/>
                <a:latin typeface="+mn-lt"/>
                <a:ea typeface="+mn-ea"/>
                <a:cs typeface="+mn-cs"/>
              </a:rPr>
              <a:t>dropoff</a:t>
            </a:r>
            <a:r>
              <a:rPr lang="zh-TW" altLang="en-US" sz="1200" b="0" i="0" kern="1200" dirty="0" smtClean="0">
                <a:solidFill>
                  <a:schemeClr val="tx1"/>
                </a:solidFill>
                <a:effectLst/>
                <a:latin typeface="+mn-lt"/>
                <a:ea typeface="+mn-ea"/>
                <a:cs typeface="+mn-cs"/>
              </a:rPr>
              <a:t>地點的密度分布圖。這個選項可以讓使用者了解哪些地區在特定時間段內有較高的乘客下車量。</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（小時分佈）：使用者可以選擇特定月份或日期，然後查看計程車在每個小時的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（小時分佈平均值）：使用者可以查看在</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平均值。這有助於使用者瞭解計程車需求在一天中不同時段的平均水平。</a:t>
            </a:r>
          </a:p>
          <a:p>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（月份分佈平均值）：使用者可以查看</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年計程車在每個月份的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平均值。這可以幫助使用者瞭解計程車需求在一年中不同月份的平均水平。</a:t>
            </a:r>
          </a:p>
          <a:p>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（上車地點分布圖）：使用者可以選擇特定月份或日期，然後查看計程車在紐約市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地點的密度分布圖。這個選項可以讓使用者看到哪些地區在特定時間段內有較高的計程車需求。</a:t>
            </a:r>
          </a:p>
          <a:p>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（下車地點分布圖）：使用者可以選擇特定月份或日期，然後查看計程車在紐約市</a:t>
            </a:r>
            <a:r>
              <a:rPr lang="en-US" altLang="zh-TW" sz="1200" b="0" i="0" kern="1200" dirty="0" err="1" smtClean="0">
                <a:solidFill>
                  <a:schemeClr val="tx1"/>
                </a:solidFill>
                <a:effectLst/>
                <a:latin typeface="+mn-lt"/>
                <a:ea typeface="+mn-ea"/>
                <a:cs typeface="+mn-cs"/>
              </a:rPr>
              <a:t>dropoff</a:t>
            </a:r>
            <a:r>
              <a:rPr lang="zh-TW" altLang="en-US" sz="1200" b="0" i="0" kern="1200" dirty="0" smtClean="0">
                <a:solidFill>
                  <a:schemeClr val="tx1"/>
                </a:solidFill>
                <a:effectLst/>
                <a:latin typeface="+mn-lt"/>
                <a:ea typeface="+mn-ea"/>
                <a:cs typeface="+mn-cs"/>
              </a:rPr>
              <a:t>地點的密度分布圖。這個選項可以讓使用者了解哪些地區在特定時間段內有較高的乘客下車量。</a:t>
            </a:r>
          </a:p>
          <a:p>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11</a:t>
            </a:fld>
            <a:endParaRPr lang="zh-TW" altLang="en-US"/>
          </a:p>
        </p:txBody>
      </p:sp>
    </p:spTree>
    <p:extLst>
      <p:ext uri="{BB962C8B-B14F-4D97-AF65-F5344CB8AC3E}">
        <p14:creationId xmlns:p14="http://schemas.microsoft.com/office/powerpoint/2010/main" val="112224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應用程式、使用者、與資料庫的互動關係如下：</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當使用者</a:t>
            </a:r>
            <a:r>
              <a:rPr lang="zh-TW" altLang="en-US" sz="1200" b="0" i="0" kern="1200" dirty="0" smtClean="0">
                <a:solidFill>
                  <a:schemeClr val="tx1"/>
                </a:solidFill>
                <a:effectLst/>
                <a:latin typeface="+mn-lt"/>
                <a:ea typeface="+mn-ea"/>
                <a:cs typeface="+mn-cs"/>
              </a:rPr>
              <a:t>選擇想要查看的資料類型，並輸入相關的日期後，應用程式前端會將這些資料傳入後端。</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接收使用者的輸入：程式會提示使用者選擇想要查看的資料類型（</a:t>
            </a:r>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）以及相關的日期或時間範圍。</a:t>
            </a:r>
          </a:p>
          <a:p>
            <a:r>
              <a:rPr lang="zh-TW" altLang="en-US" sz="1200" b="0" i="0" kern="1200" dirty="0" smtClean="0">
                <a:solidFill>
                  <a:schemeClr val="tx1"/>
                </a:solidFill>
                <a:effectLst/>
                <a:latin typeface="+mn-lt"/>
                <a:ea typeface="+mn-ea"/>
                <a:cs typeface="+mn-cs"/>
              </a:rPr>
              <a:t>資料蒐集與處理：根據使用者的選擇，程式會從資料庫中擷取相應的數據。</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資料分析與計算：根據使用者選擇的資料類型，程式會進行相應的數據分析和計算。例如，統計每個小時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的總數或平均值；對於</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和</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，程式會根據地點座標生成相應的密度分布圖。</a:t>
            </a:r>
          </a:p>
          <a:p>
            <a:r>
              <a:rPr lang="zh-TW" altLang="en-US" sz="1200" b="0" i="0" kern="1200" dirty="0" smtClean="0">
                <a:solidFill>
                  <a:schemeClr val="tx1"/>
                </a:solidFill>
                <a:effectLst/>
                <a:latin typeface="+mn-lt"/>
                <a:ea typeface="+mn-ea"/>
                <a:cs typeface="+mn-cs"/>
              </a:rPr>
              <a:t>結果顯示：程式會將計算結果以圖表或密度分布圖的形式顯示給使用者。</a:t>
            </a:r>
            <a:endParaRPr lang="zh-TW"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12</a:t>
            </a:fld>
            <a:endParaRPr lang="zh-TW" altLang="en-US"/>
          </a:p>
        </p:txBody>
      </p:sp>
    </p:spTree>
    <p:extLst>
      <p:ext uri="{BB962C8B-B14F-4D97-AF65-F5344CB8AC3E}">
        <p14:creationId xmlns:p14="http://schemas.microsoft.com/office/powerpoint/2010/main" val="83727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後端程式我們是選用</a:t>
            </a:r>
            <a:r>
              <a:rPr lang="en-US" altLang="zh-TW" sz="1200" b="0" i="0" kern="1200" dirty="0" err="1" smtClean="0">
                <a:solidFill>
                  <a:schemeClr val="tx1"/>
                </a:solidFill>
                <a:effectLst/>
                <a:latin typeface="+mn-lt"/>
                <a:ea typeface="+mn-ea"/>
                <a:cs typeface="+mn-cs"/>
              </a:rPr>
              <a:t>pyspark</a:t>
            </a:r>
            <a:r>
              <a:rPr lang="zh-TW" altLang="en-US" sz="1200" b="0" i="0" kern="1200" dirty="0" smtClean="0">
                <a:solidFill>
                  <a:schemeClr val="tx1"/>
                </a:solidFill>
                <a:effectLst/>
                <a:latin typeface="+mn-lt"/>
                <a:ea typeface="+mn-ea"/>
                <a:cs typeface="+mn-cs"/>
              </a:rPr>
              <a:t>來管理資料庫，當接受到使用者的輸入後，程式會根據使用者的選擇，從資料庫中選取相應的數據。</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接收使用者的輸入：程式會提示使用者選擇想要查看的資料類型（</a:t>
            </a:r>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）以及相關的日期或時間範圍。</a:t>
            </a:r>
          </a:p>
          <a:p>
            <a:r>
              <a:rPr lang="zh-TW" altLang="en-US" sz="1200" b="0" i="0" kern="1200" dirty="0" smtClean="0">
                <a:solidFill>
                  <a:schemeClr val="tx1"/>
                </a:solidFill>
                <a:effectLst/>
                <a:latin typeface="+mn-lt"/>
                <a:ea typeface="+mn-ea"/>
                <a:cs typeface="+mn-cs"/>
              </a:rPr>
              <a:t>資料蒐集與處理：根據使用者的選擇，程式會從資料庫中擷取相應的數據。</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資料分析與計算：根據使用者選擇的資料類型，程式會進行相應的數據分析和計算。例如，統計每個小時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的總數或平均值；對於</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和</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，程式會根據地點座標生成相應的密度分布圖。</a:t>
            </a:r>
          </a:p>
          <a:p>
            <a:r>
              <a:rPr lang="zh-TW" altLang="en-US" sz="1200" b="0" i="0" kern="1200" dirty="0" smtClean="0">
                <a:solidFill>
                  <a:schemeClr val="tx1"/>
                </a:solidFill>
                <a:effectLst/>
                <a:latin typeface="+mn-lt"/>
                <a:ea typeface="+mn-ea"/>
                <a:cs typeface="+mn-cs"/>
              </a:rPr>
              <a:t>結果顯示：程式會將計算結果以圖表或密度分布圖的形式顯示給使用者。</a:t>
            </a:r>
            <a:endParaRPr lang="zh-TW"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13</a:t>
            </a:fld>
            <a:endParaRPr lang="zh-TW" altLang="en-US"/>
          </a:p>
        </p:txBody>
      </p:sp>
    </p:spTree>
    <p:extLst>
      <p:ext uri="{BB962C8B-B14F-4D97-AF65-F5344CB8AC3E}">
        <p14:creationId xmlns:p14="http://schemas.microsoft.com/office/powerpoint/2010/main" val="742328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並且根據使用者選擇的資料類型，程式會進行相應的數據分析和計算。例如，統計每個小時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的總數或平均值；或是根據地點座標生成相應的密度分布圖。</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接收使用者的輸入：程式會提示使用者選擇想要查看的資料類型（</a:t>
            </a:r>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）以及相關的日期或時間範圍。</a:t>
            </a:r>
          </a:p>
          <a:p>
            <a:r>
              <a:rPr lang="zh-TW" altLang="en-US" sz="1200" b="0" i="0" kern="1200" dirty="0" smtClean="0">
                <a:solidFill>
                  <a:schemeClr val="tx1"/>
                </a:solidFill>
                <a:effectLst/>
                <a:latin typeface="+mn-lt"/>
                <a:ea typeface="+mn-ea"/>
                <a:cs typeface="+mn-cs"/>
              </a:rPr>
              <a:t>資料蒐集與處理：根據使用者的選擇，程式會從資料庫中擷取相應的數據。</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資料分析與計算：根據使用者選擇的資料類型，程式會進行相應的數據分析和計算。例如，統計每個小時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的總數或平均值；對於</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和</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，程式會根據地點座標生成相應的密度分布圖。</a:t>
            </a:r>
          </a:p>
          <a:p>
            <a:r>
              <a:rPr lang="zh-TW" altLang="en-US" sz="1200" b="0" i="0" kern="1200" dirty="0" smtClean="0">
                <a:solidFill>
                  <a:schemeClr val="tx1"/>
                </a:solidFill>
                <a:effectLst/>
                <a:latin typeface="+mn-lt"/>
                <a:ea typeface="+mn-ea"/>
                <a:cs typeface="+mn-cs"/>
              </a:rPr>
              <a:t>結果顯示：程式會將計算結果以圖表或密度分布圖的形式顯示給使用者。</a:t>
            </a:r>
            <a:endParaRPr lang="zh-TW"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14</a:t>
            </a:fld>
            <a:endParaRPr lang="zh-TW" altLang="en-US"/>
          </a:p>
        </p:txBody>
      </p:sp>
    </p:spTree>
    <p:extLst>
      <p:ext uri="{BB962C8B-B14F-4D97-AF65-F5344CB8AC3E}">
        <p14:creationId xmlns:p14="http://schemas.microsoft.com/office/powerpoint/2010/main" val="3838241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最終會將計算結果以圖表或密度分布圖的形式呈現，</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接收使用者的輸入：程式會提示使用者選擇想要查看的資料類型（</a:t>
            </a:r>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）以及相關的日期或時間範圍。</a:t>
            </a:r>
          </a:p>
          <a:p>
            <a:r>
              <a:rPr lang="zh-TW" altLang="en-US" sz="1200" b="0" i="0" kern="1200" dirty="0" smtClean="0">
                <a:solidFill>
                  <a:schemeClr val="tx1"/>
                </a:solidFill>
                <a:effectLst/>
                <a:latin typeface="+mn-lt"/>
                <a:ea typeface="+mn-ea"/>
                <a:cs typeface="+mn-cs"/>
              </a:rPr>
              <a:t>資料蒐集與處理：根據使用者的選擇，程式會從資料庫中擷取相應的數據。</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資料分析與計算：根據使用者選擇的資料類型，程式會進行相應的數據分析和計算。例如，統計每個小時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的總數或平均值；對於</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和</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，程式會根據地點座標生成相應的密度分布圖。</a:t>
            </a:r>
          </a:p>
          <a:p>
            <a:r>
              <a:rPr lang="zh-TW" altLang="en-US" sz="1200" b="0" i="0" kern="1200" dirty="0" smtClean="0">
                <a:solidFill>
                  <a:schemeClr val="tx1"/>
                </a:solidFill>
                <a:effectLst/>
                <a:latin typeface="+mn-lt"/>
                <a:ea typeface="+mn-ea"/>
                <a:cs typeface="+mn-cs"/>
              </a:rPr>
              <a:t>結果顯示：程式會將計算結果以圖表或密度分布圖的形式顯示給使用者。</a:t>
            </a:r>
            <a:endParaRPr lang="zh-TW"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15</a:t>
            </a:fld>
            <a:endParaRPr lang="zh-TW" altLang="en-US"/>
          </a:p>
        </p:txBody>
      </p:sp>
    </p:spTree>
    <p:extLst>
      <p:ext uri="{BB962C8B-B14F-4D97-AF65-F5344CB8AC3E}">
        <p14:creationId xmlns:p14="http://schemas.microsoft.com/office/powerpoint/2010/main" val="926871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並且傳回前端，顯示給使用者看。</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接收使用者的輸入：程式會提示使用者選擇想要查看的資料類型（</a:t>
            </a:r>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）以及相關的日期或時間範圍。</a:t>
            </a:r>
          </a:p>
          <a:p>
            <a:r>
              <a:rPr lang="zh-TW" altLang="en-US" sz="1200" b="0" i="0" kern="1200" dirty="0" smtClean="0">
                <a:solidFill>
                  <a:schemeClr val="tx1"/>
                </a:solidFill>
                <a:effectLst/>
                <a:latin typeface="+mn-lt"/>
                <a:ea typeface="+mn-ea"/>
                <a:cs typeface="+mn-cs"/>
              </a:rPr>
              <a:t>資料蒐集與處理：根據使用者的選擇，程式會從資料庫中擷取相應的數據。</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資料分析與計算：根據使用者選擇的資料類型，程式會進行相應的數據分析和計算。例如，統計每個小時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的總數或平均值；對於</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和</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，程式會根據地點座標生成相應的密度分布圖。</a:t>
            </a:r>
          </a:p>
          <a:p>
            <a:r>
              <a:rPr lang="zh-TW" altLang="en-US" sz="1200" b="0" i="0" kern="1200" dirty="0" smtClean="0">
                <a:solidFill>
                  <a:schemeClr val="tx1"/>
                </a:solidFill>
                <a:effectLst/>
                <a:latin typeface="+mn-lt"/>
                <a:ea typeface="+mn-ea"/>
                <a:cs typeface="+mn-cs"/>
              </a:rPr>
              <a:t>結果顯示：程式會將計算結果以圖表或密度分布圖的形式顯示給使用者。</a:t>
            </a:r>
            <a:endParaRPr lang="zh-TW"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16</a:t>
            </a:fld>
            <a:endParaRPr lang="zh-TW" altLang="en-US"/>
          </a:p>
        </p:txBody>
      </p:sp>
    </p:spTree>
    <p:extLst>
      <p:ext uri="{BB962C8B-B14F-4D97-AF65-F5344CB8AC3E}">
        <p14:creationId xmlns:p14="http://schemas.microsoft.com/office/powerpoint/2010/main" val="362094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（小時分佈）：使用者可以選擇特定月份或日期，然後查看計程車在每個小時的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（小時分佈平均值）：使用者可以查看在</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平均值。這有助於使用者瞭解計程車需求在一天中不同時段的平均水平。</a:t>
            </a:r>
          </a:p>
          <a:p>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（月份分佈平均值）：使用者可以查看</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年計程車在每個月份的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平均值。這可以幫助使用者瞭解計程車需求在一年中不同月份的平均水平。</a:t>
            </a:r>
          </a:p>
          <a:p>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（上車地點分布圖）：使用者可以選擇特定月份或日期，然後查看計程車在紐約市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地點的密度分布圖。這個選項可以讓使用者看到哪些地區在特定時間段內有較高的計程車需求。</a:t>
            </a:r>
          </a:p>
          <a:p>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（下車地點分布圖）：使用者可以選擇特定月份或日期，然後查看計程車在紐約市</a:t>
            </a:r>
            <a:r>
              <a:rPr lang="en-US" altLang="zh-TW" sz="1200" b="0" i="0" kern="1200" dirty="0" err="1" smtClean="0">
                <a:solidFill>
                  <a:schemeClr val="tx1"/>
                </a:solidFill>
                <a:effectLst/>
                <a:latin typeface="+mn-lt"/>
                <a:ea typeface="+mn-ea"/>
                <a:cs typeface="+mn-cs"/>
              </a:rPr>
              <a:t>dropoff</a:t>
            </a:r>
            <a:r>
              <a:rPr lang="zh-TW" altLang="en-US" sz="1200" b="0" i="0" kern="1200" dirty="0" smtClean="0">
                <a:solidFill>
                  <a:schemeClr val="tx1"/>
                </a:solidFill>
                <a:effectLst/>
                <a:latin typeface="+mn-lt"/>
                <a:ea typeface="+mn-ea"/>
                <a:cs typeface="+mn-cs"/>
              </a:rPr>
              <a:t>地點的密度分布圖。這個選項可以讓使用者了解哪些地區在特定時間段內有較高的乘客下車量。</a:t>
            </a:r>
          </a:p>
          <a:p>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17</a:t>
            </a:fld>
            <a:endParaRPr lang="zh-TW" altLang="en-US"/>
          </a:p>
        </p:txBody>
      </p:sp>
    </p:spTree>
    <p:extLst>
      <p:ext uri="{BB962C8B-B14F-4D97-AF65-F5344CB8AC3E}">
        <p14:creationId xmlns:p14="http://schemas.microsoft.com/office/powerpoint/2010/main" val="162610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18</a:t>
            </a:fld>
            <a:endParaRPr lang="zh-TW" altLang="en-US"/>
          </a:p>
        </p:txBody>
      </p:sp>
    </p:spTree>
    <p:extLst>
      <p:ext uri="{BB962C8B-B14F-4D97-AF65-F5344CB8AC3E}">
        <p14:creationId xmlns:p14="http://schemas.microsoft.com/office/powerpoint/2010/main" val="214248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首先，我們這組的資料庫是在對紐約市的計程車進行洞察分析，讓使用者更好地了解計程車在紐約市的活動模式和需求變化。</a:t>
            </a:r>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2</a:t>
            </a:fld>
            <a:endParaRPr lang="zh-TW" altLang="en-US"/>
          </a:p>
        </p:txBody>
      </p:sp>
    </p:spTree>
    <p:extLst>
      <p:ext uri="{BB962C8B-B14F-4D97-AF65-F5344CB8AC3E}">
        <p14:creationId xmlns:p14="http://schemas.microsoft.com/office/powerpoint/2010/main" val="53966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資料庫來源自於紐約市政府的官網，內容包括計程車上下車的日期</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時間、上下車地點、行程距離、明細費用、價格類型、付款方式和司機報告的乘客人數等項目。</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而我們主要是對</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年一整年的資料庫進行分析。</a:t>
            </a:r>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3</a:t>
            </a:fld>
            <a:endParaRPr lang="zh-TW" altLang="en-US"/>
          </a:p>
        </p:txBody>
      </p:sp>
    </p:spTree>
    <p:extLst>
      <p:ext uri="{BB962C8B-B14F-4D97-AF65-F5344CB8AC3E}">
        <p14:creationId xmlns:p14="http://schemas.microsoft.com/office/powerpoint/2010/main" val="2916418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這張圖是我們資料庫的</a:t>
            </a:r>
            <a:r>
              <a:rPr lang="en-US" altLang="zh-TW" dirty="0" smtClean="0"/>
              <a:t>ER model</a:t>
            </a:r>
            <a:r>
              <a:rPr lang="zh-TW" altLang="en-US" dirty="0" smtClean="0"/>
              <a:t>。裡面包括了上車時間、下車時間、乘客人數、</a:t>
            </a:r>
            <a:r>
              <a:rPr lang="zh-TW" altLang="en-US" sz="1200" b="0" i="0" kern="1200" dirty="0" smtClean="0">
                <a:solidFill>
                  <a:schemeClr val="tx1"/>
                </a:solidFill>
                <a:effectLst/>
                <a:latin typeface="+mn-lt"/>
                <a:ea typeface="+mn-ea"/>
                <a:cs typeface="+mn-cs"/>
              </a:rPr>
              <a:t>行程距離；上下車的地點座標；付款方式與價錢等等；這台計程車的</a:t>
            </a:r>
            <a:r>
              <a:rPr lang="en-US" altLang="zh-TW" sz="1200" b="0" i="0" kern="1200" dirty="0" smtClean="0">
                <a:solidFill>
                  <a:schemeClr val="tx1"/>
                </a:solidFill>
                <a:effectLst/>
                <a:latin typeface="+mn-lt"/>
                <a:ea typeface="+mn-ea"/>
                <a:cs typeface="+mn-cs"/>
              </a:rPr>
              <a:t>ID</a:t>
            </a:r>
            <a:r>
              <a:rPr lang="zh-TW" altLang="en-US"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計費規則。</a:t>
            </a:r>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4</a:t>
            </a:fld>
            <a:endParaRPr lang="zh-TW" altLang="en-US"/>
          </a:p>
        </p:txBody>
      </p:sp>
    </p:spTree>
    <p:extLst>
      <p:ext uri="{BB962C8B-B14F-4D97-AF65-F5344CB8AC3E}">
        <p14:creationId xmlns:p14="http://schemas.microsoft.com/office/powerpoint/2010/main" val="3014458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我們的應用程式可以讓使用者自行選擇</a:t>
            </a:r>
            <a:r>
              <a:rPr lang="en-US" altLang="zh-TW" sz="1200" b="0" i="0" kern="1200" dirty="0" smtClean="0">
                <a:solidFill>
                  <a:schemeClr val="tx1"/>
                </a:solidFill>
                <a:effectLst/>
                <a:latin typeface="+mn-lt"/>
                <a:ea typeface="+mn-ea"/>
                <a:cs typeface="+mn-cs"/>
              </a:rPr>
              <a:t>5</a:t>
            </a:r>
            <a:r>
              <a:rPr lang="zh-TW" altLang="en-US" sz="1200" b="0" i="0" kern="1200" dirty="0" smtClean="0">
                <a:solidFill>
                  <a:schemeClr val="tx1"/>
                </a:solidFill>
                <a:effectLst/>
                <a:latin typeface="+mn-lt"/>
                <a:ea typeface="+mn-ea"/>
                <a:cs typeface="+mn-cs"/>
              </a:rPr>
              <a:t>種不同的資料類型，分別是</a:t>
            </a:r>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、和</a:t>
            </a:r>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（小時分佈）：使用者可以選擇特定月份或日期，然後查看計程車在每個小時的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（小時分佈平均值）：使用者可以查看在</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平均值。這有助於使用者瞭解計程車需求在一天中不同時段的平均水平。</a:t>
            </a:r>
          </a:p>
          <a:p>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（月份分佈平均值）：使用者可以查看</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年計程車在每個月份的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平均值。這可以幫助使用者瞭解計程車需求在一年中不同月份的平均水平。</a:t>
            </a:r>
          </a:p>
          <a:p>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（上車地點分布圖）：使用者可以選擇特定月份或日期，然後查看計程車在紐約市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地點的密度分布圖。這個選項可以讓使用者看到哪些地區在特定時間段內有較高的計程車需求。</a:t>
            </a:r>
          </a:p>
          <a:p>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（下車地點分布圖）：使用者可以選擇特定月份或日期，然後查看計程車在紐約市</a:t>
            </a:r>
            <a:r>
              <a:rPr lang="en-US" altLang="zh-TW" sz="1200" b="0" i="0" kern="1200" dirty="0" err="1" smtClean="0">
                <a:solidFill>
                  <a:schemeClr val="tx1"/>
                </a:solidFill>
                <a:effectLst/>
                <a:latin typeface="+mn-lt"/>
                <a:ea typeface="+mn-ea"/>
                <a:cs typeface="+mn-cs"/>
              </a:rPr>
              <a:t>dropoff</a:t>
            </a:r>
            <a:r>
              <a:rPr lang="zh-TW" altLang="en-US" sz="1200" b="0" i="0" kern="1200" dirty="0" smtClean="0">
                <a:solidFill>
                  <a:schemeClr val="tx1"/>
                </a:solidFill>
                <a:effectLst/>
                <a:latin typeface="+mn-lt"/>
                <a:ea typeface="+mn-ea"/>
                <a:cs typeface="+mn-cs"/>
              </a:rPr>
              <a:t>地點的密度分布圖。這個選項可以讓使用者了解哪些地區在特定時間段內有較高的乘客下車量。</a:t>
            </a:r>
          </a:p>
          <a:p>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5</a:t>
            </a:fld>
            <a:endParaRPr lang="zh-TW" altLang="en-US"/>
          </a:p>
        </p:txBody>
      </p:sp>
    </p:spTree>
    <p:extLst>
      <p:ext uri="{BB962C8B-B14F-4D97-AF65-F5344CB8AC3E}">
        <p14:creationId xmlns:p14="http://schemas.microsoft.com/office/powerpoint/2010/main" val="1592134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他們的詳細說明如下：</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選擇</a:t>
            </a:r>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時，使用者可以選擇特定月份或日期，然後查看計程車在每個小時的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（小時分佈）：使用者可以選擇特定月份或日期，然後查看計程車在每個小時的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（小時分佈平均值）：使用者可以查看在</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平均值。這有助於使用者瞭解計程車需求在一天中不同時段的平均水平。</a:t>
            </a:r>
          </a:p>
          <a:p>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（月份分佈平均值）：使用者可以查看</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年計程車在每個月份的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平均值。這可以幫助使用者瞭解計程車需求在一年中不同月份的平均水平。</a:t>
            </a:r>
          </a:p>
          <a:p>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（上車地點分布圖）：使用者可以選擇特定月份或日期，然後查看計程車在紐約市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地點的密度分布圖。這個選項可以讓使用者看到哪些地區在特定時間段內有較高的計程車需求。</a:t>
            </a:r>
          </a:p>
          <a:p>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（下車地點分布圖）：使用者可以選擇特定月份或日期，然後查看計程車在紐約市</a:t>
            </a:r>
            <a:r>
              <a:rPr lang="en-US" altLang="zh-TW" sz="1200" b="0" i="0" kern="1200" dirty="0" err="1" smtClean="0">
                <a:solidFill>
                  <a:schemeClr val="tx1"/>
                </a:solidFill>
                <a:effectLst/>
                <a:latin typeface="+mn-lt"/>
                <a:ea typeface="+mn-ea"/>
                <a:cs typeface="+mn-cs"/>
              </a:rPr>
              <a:t>dropoff</a:t>
            </a:r>
            <a:r>
              <a:rPr lang="zh-TW" altLang="en-US" sz="1200" b="0" i="0" kern="1200" dirty="0" smtClean="0">
                <a:solidFill>
                  <a:schemeClr val="tx1"/>
                </a:solidFill>
                <a:effectLst/>
                <a:latin typeface="+mn-lt"/>
                <a:ea typeface="+mn-ea"/>
                <a:cs typeface="+mn-cs"/>
              </a:rPr>
              <a:t>地點的密度分布圖。這個選項可以讓使用者了解哪些地區在特定時間段內有較高的乘客下車量。</a:t>
            </a:r>
          </a:p>
          <a:p>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6</a:t>
            </a:fld>
            <a:endParaRPr lang="zh-TW" altLang="en-US"/>
          </a:p>
        </p:txBody>
      </p:sp>
    </p:spTree>
    <p:extLst>
      <p:ext uri="{BB962C8B-B14F-4D97-AF65-F5344CB8AC3E}">
        <p14:creationId xmlns:p14="http://schemas.microsoft.com/office/powerpoint/2010/main" val="3795687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選擇</a:t>
            </a:r>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時，使用者可以選擇特定月份或日期，然後查看計程車在每個小時的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（小時分佈）：使用者可以選擇特定月份或日期，然後查看計程車在每個小時的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（小時分佈平均值）：使用者可以查看在</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平均值。這有助於使用者瞭解計程車需求在一天中不同時段的平均水平。</a:t>
            </a:r>
          </a:p>
          <a:p>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（月份分佈平均值）：使用者可以查看</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年計程車在每個月份的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平均值。這可以幫助使用者瞭解計程車需求在一年中不同月份的平均水平。</a:t>
            </a:r>
          </a:p>
          <a:p>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（上車地點分布圖）：使用者可以選擇特定月份或日期，然後查看計程車在紐約市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地點的密度分布圖。這個選項可以讓使用者看到哪些地區在特定時間段內有較高的計程車需求。</a:t>
            </a:r>
          </a:p>
          <a:p>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（下車地點分布圖）：使用者可以選擇特定月份或日期，然後查看計程車在紐約市</a:t>
            </a:r>
            <a:r>
              <a:rPr lang="en-US" altLang="zh-TW" sz="1200" b="0" i="0" kern="1200" dirty="0" err="1" smtClean="0">
                <a:solidFill>
                  <a:schemeClr val="tx1"/>
                </a:solidFill>
                <a:effectLst/>
                <a:latin typeface="+mn-lt"/>
                <a:ea typeface="+mn-ea"/>
                <a:cs typeface="+mn-cs"/>
              </a:rPr>
              <a:t>dropoff</a:t>
            </a:r>
            <a:r>
              <a:rPr lang="zh-TW" altLang="en-US" sz="1200" b="0" i="0" kern="1200" dirty="0" smtClean="0">
                <a:solidFill>
                  <a:schemeClr val="tx1"/>
                </a:solidFill>
                <a:effectLst/>
                <a:latin typeface="+mn-lt"/>
                <a:ea typeface="+mn-ea"/>
                <a:cs typeface="+mn-cs"/>
              </a:rPr>
              <a:t>地點的密度分布圖。這個選項可以讓使用者了解哪些地區在特定時間段內有較高的乘客下車量。</a:t>
            </a:r>
          </a:p>
          <a:p>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7</a:t>
            </a:fld>
            <a:endParaRPr lang="zh-TW" altLang="en-US"/>
          </a:p>
        </p:txBody>
      </p:sp>
    </p:spTree>
    <p:extLst>
      <p:ext uri="{BB962C8B-B14F-4D97-AF65-F5344CB8AC3E}">
        <p14:creationId xmlns:p14="http://schemas.microsoft.com/office/powerpoint/2010/main" val="3102971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選擇</a:t>
            </a:r>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時，使用者可以查看在</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平均值。這有助於使用者瞭解計程車需求在一天中不同時段的平均水平。</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（小時分佈）：使用者可以選擇特定月份或日期，然後查看計程車在每個小時的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（小時分佈平均值）：使用者可以查看在</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平均值。這有助於使用者瞭解計程車需求在一天中不同時段的平均水平。</a:t>
            </a:r>
          </a:p>
          <a:p>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（月份分佈平均值）：使用者可以查看</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年計程車在每個月份的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平均值。這可以幫助使用者瞭解計程車需求在一年中不同月份的平均水平。</a:t>
            </a:r>
          </a:p>
          <a:p>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（上車地點分布圖）：使用者可以選擇特定月份或日期，然後查看計程車在紐約市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地點的密度分布圖。這個選項可以讓使用者看到哪些地區在特定時間段內有較高的計程車需求。</a:t>
            </a:r>
          </a:p>
          <a:p>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（下車地點分布圖）：使用者可以選擇特定月份或日期，然後查看計程車在紐約市</a:t>
            </a:r>
            <a:r>
              <a:rPr lang="en-US" altLang="zh-TW" sz="1200" b="0" i="0" kern="1200" dirty="0" err="1" smtClean="0">
                <a:solidFill>
                  <a:schemeClr val="tx1"/>
                </a:solidFill>
                <a:effectLst/>
                <a:latin typeface="+mn-lt"/>
                <a:ea typeface="+mn-ea"/>
                <a:cs typeface="+mn-cs"/>
              </a:rPr>
              <a:t>dropoff</a:t>
            </a:r>
            <a:r>
              <a:rPr lang="zh-TW" altLang="en-US" sz="1200" b="0" i="0" kern="1200" dirty="0" smtClean="0">
                <a:solidFill>
                  <a:schemeClr val="tx1"/>
                </a:solidFill>
                <a:effectLst/>
                <a:latin typeface="+mn-lt"/>
                <a:ea typeface="+mn-ea"/>
                <a:cs typeface="+mn-cs"/>
              </a:rPr>
              <a:t>地點的密度分布圖。這個選項可以讓使用者了解哪些地區在特定時間段內有較高的乘客下車量。</a:t>
            </a:r>
          </a:p>
          <a:p>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8</a:t>
            </a:fld>
            <a:endParaRPr lang="zh-TW" altLang="en-US"/>
          </a:p>
        </p:txBody>
      </p:sp>
    </p:spTree>
    <p:extLst>
      <p:ext uri="{BB962C8B-B14F-4D97-AF65-F5344CB8AC3E}">
        <p14:creationId xmlns:p14="http://schemas.microsoft.com/office/powerpoint/2010/main" val="3723796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選擇</a:t>
            </a:r>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時，使用者可以查看</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年計程車在每個月份的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平均值。這可以幫助使用者瞭解計程車需求在一年中不同月份的平均水平。</a:t>
            </a: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Hour distribution</a:t>
            </a:r>
            <a:r>
              <a:rPr lang="zh-TW" altLang="en-US" sz="1200" b="0" i="0" kern="1200" dirty="0" smtClean="0">
                <a:solidFill>
                  <a:schemeClr val="tx1"/>
                </a:solidFill>
                <a:effectLst/>
                <a:latin typeface="+mn-lt"/>
                <a:ea typeface="+mn-ea"/>
                <a:cs typeface="+mn-cs"/>
              </a:rPr>
              <a:t>（小時分佈）：使用者可以選擇特定月份或日期，然後查看計程車在每個小時的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總數。這可以讓使用者知道在一天中的不同時段，計程車的需求量是如何變化的。</a:t>
            </a:r>
          </a:p>
          <a:p>
            <a:r>
              <a:rPr lang="en-US" altLang="zh-TW" sz="1200" b="0" i="0" kern="1200" dirty="0" smtClean="0">
                <a:solidFill>
                  <a:schemeClr val="tx1"/>
                </a:solidFill>
                <a:effectLst/>
                <a:latin typeface="+mn-lt"/>
                <a:ea typeface="+mn-ea"/>
                <a:cs typeface="+mn-cs"/>
              </a:rPr>
              <a:t>Average of hour distribution</a:t>
            </a:r>
            <a:r>
              <a:rPr lang="zh-TW" altLang="en-US" sz="1200" b="0" i="0" kern="1200" dirty="0" smtClean="0">
                <a:solidFill>
                  <a:schemeClr val="tx1"/>
                </a:solidFill>
                <a:effectLst/>
                <a:latin typeface="+mn-lt"/>
                <a:ea typeface="+mn-ea"/>
                <a:cs typeface="+mn-cs"/>
              </a:rPr>
              <a:t>（小時分佈平均值）：使用者可以查看在</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年計程車在每個小時的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平均值。這有助於使用者瞭解計程車需求在一天中不同時段的平均水平。</a:t>
            </a:r>
          </a:p>
          <a:p>
            <a:r>
              <a:rPr lang="en-US" altLang="zh-TW" sz="1200" b="0" i="0" kern="1200" dirty="0" smtClean="0">
                <a:solidFill>
                  <a:schemeClr val="tx1"/>
                </a:solidFill>
                <a:effectLst/>
                <a:latin typeface="+mn-lt"/>
                <a:ea typeface="+mn-ea"/>
                <a:cs typeface="+mn-cs"/>
              </a:rPr>
              <a:t>Average of month distribution</a:t>
            </a:r>
            <a:r>
              <a:rPr lang="zh-TW" altLang="en-US" sz="1200" b="0" i="0" kern="1200" dirty="0" smtClean="0">
                <a:solidFill>
                  <a:schemeClr val="tx1"/>
                </a:solidFill>
                <a:effectLst/>
                <a:latin typeface="+mn-lt"/>
                <a:ea typeface="+mn-ea"/>
                <a:cs typeface="+mn-cs"/>
              </a:rPr>
              <a:t>（月份分佈平均值）：使用者可以查看</a:t>
            </a:r>
            <a:r>
              <a:rPr lang="en-US" altLang="zh-TW" sz="1200" b="0" i="0" kern="1200" dirty="0" smtClean="0">
                <a:solidFill>
                  <a:schemeClr val="tx1"/>
                </a:solidFill>
                <a:effectLst/>
                <a:latin typeface="+mn-lt"/>
                <a:ea typeface="+mn-ea"/>
                <a:cs typeface="+mn-cs"/>
              </a:rPr>
              <a:t>2022</a:t>
            </a:r>
            <a:r>
              <a:rPr lang="zh-TW" altLang="en-US" sz="1200" b="0" i="0" kern="1200" dirty="0" smtClean="0">
                <a:solidFill>
                  <a:schemeClr val="tx1"/>
                </a:solidFill>
                <a:effectLst/>
                <a:latin typeface="+mn-lt"/>
                <a:ea typeface="+mn-ea"/>
                <a:cs typeface="+mn-cs"/>
              </a:rPr>
              <a:t>年計程車在每個月份的</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平均值。這可以幫助使用者瞭解計程車需求在一年中不同月份的平均水平。</a:t>
            </a:r>
          </a:p>
          <a:p>
            <a:r>
              <a:rPr lang="en-US" altLang="zh-TW" sz="1200" b="0" i="0" kern="1200" dirty="0" smtClean="0">
                <a:solidFill>
                  <a:schemeClr val="tx1"/>
                </a:solidFill>
                <a:effectLst/>
                <a:latin typeface="+mn-lt"/>
                <a:ea typeface="+mn-ea"/>
                <a:cs typeface="+mn-cs"/>
              </a:rPr>
              <a:t>Pickup map</a:t>
            </a:r>
            <a:r>
              <a:rPr lang="zh-TW" altLang="en-US" sz="1200" b="0" i="0" kern="1200" dirty="0" smtClean="0">
                <a:solidFill>
                  <a:schemeClr val="tx1"/>
                </a:solidFill>
                <a:effectLst/>
                <a:latin typeface="+mn-lt"/>
                <a:ea typeface="+mn-ea"/>
                <a:cs typeface="+mn-cs"/>
              </a:rPr>
              <a:t>（上車地點分布圖）：使用者可以選擇特定月份或日期，然後查看計程車在紐約市</a:t>
            </a:r>
            <a:r>
              <a:rPr lang="en-US" altLang="zh-TW" sz="1200" b="0" i="0" kern="1200" dirty="0" smtClean="0">
                <a:solidFill>
                  <a:schemeClr val="tx1"/>
                </a:solidFill>
                <a:effectLst/>
                <a:latin typeface="+mn-lt"/>
                <a:ea typeface="+mn-ea"/>
                <a:cs typeface="+mn-cs"/>
              </a:rPr>
              <a:t>pickup</a:t>
            </a:r>
            <a:r>
              <a:rPr lang="zh-TW" altLang="en-US" sz="1200" b="0" i="0" kern="1200" dirty="0" smtClean="0">
                <a:solidFill>
                  <a:schemeClr val="tx1"/>
                </a:solidFill>
                <a:effectLst/>
                <a:latin typeface="+mn-lt"/>
                <a:ea typeface="+mn-ea"/>
                <a:cs typeface="+mn-cs"/>
              </a:rPr>
              <a:t>地點的密度分布圖。這個選項可以讓使用者看到哪些地區在特定時間段內有較高的計程車需求。</a:t>
            </a:r>
          </a:p>
          <a:p>
            <a:r>
              <a:rPr lang="en-US" altLang="zh-TW" sz="1200" b="0" i="0" kern="1200" dirty="0" err="1" smtClean="0">
                <a:solidFill>
                  <a:schemeClr val="tx1"/>
                </a:solidFill>
                <a:effectLst/>
                <a:latin typeface="+mn-lt"/>
                <a:ea typeface="+mn-ea"/>
                <a:cs typeface="+mn-cs"/>
              </a:rPr>
              <a:t>Dropoff</a:t>
            </a:r>
            <a:r>
              <a:rPr lang="en-US" altLang="zh-TW" sz="1200" b="0" i="0" kern="1200" dirty="0" smtClean="0">
                <a:solidFill>
                  <a:schemeClr val="tx1"/>
                </a:solidFill>
                <a:effectLst/>
                <a:latin typeface="+mn-lt"/>
                <a:ea typeface="+mn-ea"/>
                <a:cs typeface="+mn-cs"/>
              </a:rPr>
              <a:t> map</a:t>
            </a:r>
            <a:r>
              <a:rPr lang="zh-TW" altLang="en-US" sz="1200" b="0" i="0" kern="1200" dirty="0" smtClean="0">
                <a:solidFill>
                  <a:schemeClr val="tx1"/>
                </a:solidFill>
                <a:effectLst/>
                <a:latin typeface="+mn-lt"/>
                <a:ea typeface="+mn-ea"/>
                <a:cs typeface="+mn-cs"/>
              </a:rPr>
              <a:t>（下車地點分布圖）：使用者可以選擇特定月份或日期，然後查看計程車在紐約市</a:t>
            </a:r>
            <a:r>
              <a:rPr lang="en-US" altLang="zh-TW" sz="1200" b="0" i="0" kern="1200" dirty="0" err="1" smtClean="0">
                <a:solidFill>
                  <a:schemeClr val="tx1"/>
                </a:solidFill>
                <a:effectLst/>
                <a:latin typeface="+mn-lt"/>
                <a:ea typeface="+mn-ea"/>
                <a:cs typeface="+mn-cs"/>
              </a:rPr>
              <a:t>dropoff</a:t>
            </a:r>
            <a:r>
              <a:rPr lang="zh-TW" altLang="en-US" sz="1200" b="0" i="0" kern="1200" dirty="0" smtClean="0">
                <a:solidFill>
                  <a:schemeClr val="tx1"/>
                </a:solidFill>
                <a:effectLst/>
                <a:latin typeface="+mn-lt"/>
                <a:ea typeface="+mn-ea"/>
                <a:cs typeface="+mn-cs"/>
              </a:rPr>
              <a:t>地點的密度分布圖。這個選項可以讓使用者了解哪些地區在特定時間段內有較高的乘客下車量。</a:t>
            </a:r>
          </a:p>
          <a:p>
            <a:endParaRPr lang="zh-TW" altLang="en-US" dirty="0"/>
          </a:p>
        </p:txBody>
      </p:sp>
      <p:sp>
        <p:nvSpPr>
          <p:cNvPr id="4" name="投影片編號版面配置區 3"/>
          <p:cNvSpPr>
            <a:spLocks noGrp="1"/>
          </p:cNvSpPr>
          <p:nvPr>
            <p:ph type="sldNum" sz="quarter" idx="10"/>
          </p:nvPr>
        </p:nvSpPr>
        <p:spPr/>
        <p:txBody>
          <a:bodyPr/>
          <a:lstStyle/>
          <a:p>
            <a:fld id="{17151186-C4D4-4717-909F-DE56DA9FF136}" type="slidenum">
              <a:rPr lang="zh-TW" altLang="en-US" smtClean="0"/>
              <a:t>9</a:t>
            </a:fld>
            <a:endParaRPr lang="zh-TW" altLang="en-US"/>
          </a:p>
        </p:txBody>
      </p:sp>
    </p:spTree>
    <p:extLst>
      <p:ext uri="{BB962C8B-B14F-4D97-AF65-F5344CB8AC3E}">
        <p14:creationId xmlns:p14="http://schemas.microsoft.com/office/powerpoint/2010/main" val="2190386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AAD347D-5ACD-4C99-B74B-A9C85AD731AF}" type="datetimeFigureOut">
              <a:rPr lang="en-US" smtClean="0"/>
              <a:t>6/16/2023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6964464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2953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220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97307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0876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AAD347D-5ACD-4C99-B74B-A9C85AD731AF}" type="datetimeFigureOut">
              <a:rPr lang="en-US" smtClean="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79868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AAD347D-5ACD-4C99-B74B-A9C85AD731AF}" type="datetimeFigureOut">
              <a:rPr lang="en-US" smtClean="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074530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3379398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1089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70909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9796027F-7875-4030-9381-8BD8C4F21935}" type="datetimeFigureOut">
              <a:rPr lang="en-US" smtClean="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281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66653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2657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04295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85338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2454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4509A250-FF31-4206-8172-F9D3106AACB1}" type="datetimeFigureOut">
              <a:rPr lang="en-US" smtClean="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96912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AD347D-5ACD-4C99-B74B-A9C85AD731AF}" type="datetimeFigureOut">
              <a:rPr lang="en-US" smtClean="0"/>
              <a:t>6/16/2023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180410594"/>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962399" y="1626516"/>
            <a:ext cx="7197726" cy="2421464"/>
          </a:xfrm>
        </p:spPr>
        <p:txBody>
          <a:bodyPr>
            <a:normAutofit/>
          </a:bodyPr>
          <a:lstStyle/>
          <a:p>
            <a:r>
              <a:rPr lang="zh-TW" altLang="en-US" sz="6000" dirty="0" smtClean="0">
                <a:latin typeface="標楷體" panose="03000509000000000000" pitchFamily="65" charset="-120"/>
                <a:ea typeface="標楷體" panose="03000509000000000000" pitchFamily="65" charset="-120"/>
              </a:rPr>
              <a:t>資料庫系統概論</a:t>
            </a:r>
            <a:r>
              <a:rPr lang="en-US" altLang="zh-TW" sz="6000" dirty="0" smtClean="0">
                <a:latin typeface="標楷體" panose="03000509000000000000" pitchFamily="65" charset="-120"/>
                <a:ea typeface="標楷體" panose="03000509000000000000" pitchFamily="65" charset="-120"/>
              </a:rPr>
              <a:t/>
            </a:r>
            <a:br>
              <a:rPr lang="en-US" altLang="zh-TW" sz="6000" dirty="0" smtClean="0">
                <a:latin typeface="標楷體" panose="03000509000000000000" pitchFamily="65" charset="-120"/>
                <a:ea typeface="標楷體" panose="03000509000000000000" pitchFamily="65" charset="-120"/>
              </a:rPr>
            </a:br>
            <a:r>
              <a:rPr lang="zh-TW" altLang="en-US" sz="6000" dirty="0" smtClean="0">
                <a:latin typeface="標楷體" panose="03000509000000000000" pitchFamily="65" charset="-120"/>
                <a:ea typeface="標楷體" panose="03000509000000000000" pitchFamily="65" charset="-120"/>
              </a:rPr>
              <a:t>期末報告</a:t>
            </a:r>
            <a:endParaRPr lang="zh-TW" altLang="en-US" sz="6000" dirty="0">
              <a:latin typeface="標楷體" panose="03000509000000000000" pitchFamily="65" charset="-120"/>
              <a:ea typeface="標楷體" panose="03000509000000000000" pitchFamily="65" charset="-120"/>
            </a:endParaRPr>
          </a:p>
        </p:txBody>
      </p:sp>
      <p:sp>
        <p:nvSpPr>
          <p:cNvPr id="3" name="副標題 2"/>
          <p:cNvSpPr>
            <a:spLocks noGrp="1"/>
          </p:cNvSpPr>
          <p:nvPr>
            <p:ph type="subTitle" idx="1"/>
          </p:nvPr>
        </p:nvSpPr>
        <p:spPr>
          <a:xfrm>
            <a:off x="8969829" y="4385732"/>
            <a:ext cx="2190296" cy="2319868"/>
          </a:xfrm>
        </p:spPr>
        <p:txBody>
          <a:bodyPr>
            <a:normAutofit/>
          </a:bodyPr>
          <a:lstStyle/>
          <a:p>
            <a:r>
              <a:rPr lang="en-US" altLang="zh-TW" sz="2400" cap="none" dirty="0" smtClean="0">
                <a:latin typeface="Times New Roman" panose="02020603050405020304" pitchFamily="18" charset="0"/>
                <a:ea typeface="標楷體" panose="03000509000000000000" pitchFamily="65" charset="-120"/>
                <a:cs typeface="Times New Roman" panose="02020603050405020304" pitchFamily="18" charset="0"/>
              </a:rPr>
              <a:t>Group</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20</a:t>
            </a:r>
          </a:p>
          <a:p>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0816091</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 荊</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姿</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芸</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10801128</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 陳俊鴻</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10811020</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 陳光悦</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8772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Application</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a:bodyPr>
          <a:lstStyle/>
          <a:p>
            <a:r>
              <a:rPr lang="en-US" altLang="zh-TW" sz="2800" dirty="0" smtClean="0">
                <a:latin typeface="Times New Roman" panose="02020603050405020304" pitchFamily="18" charset="0"/>
                <a:cs typeface="Times New Roman" panose="02020603050405020304" pitchFamily="18" charset="0"/>
              </a:rPr>
              <a:t>Hour distribution </a:t>
            </a:r>
          </a:p>
          <a:p>
            <a:r>
              <a:rPr lang="en-US" altLang="zh-TW" sz="2800" dirty="0" smtClean="0">
                <a:latin typeface="Times New Roman" panose="02020603050405020304" pitchFamily="18" charset="0"/>
                <a:cs typeface="Times New Roman" panose="02020603050405020304" pitchFamily="18" charset="0"/>
              </a:rPr>
              <a:t>Average of hour distribution</a:t>
            </a:r>
          </a:p>
          <a:p>
            <a:r>
              <a:rPr lang="en-US" altLang="zh-TW" sz="2800" dirty="0" smtClean="0">
                <a:latin typeface="Times New Roman" panose="02020603050405020304" pitchFamily="18" charset="0"/>
                <a:cs typeface="Times New Roman" panose="02020603050405020304" pitchFamily="18" charset="0"/>
              </a:rPr>
              <a:t>Average of month distribution</a:t>
            </a:r>
          </a:p>
          <a:p>
            <a:r>
              <a:rPr lang="en-US" altLang="zh-TW" sz="3200" dirty="0" smtClean="0">
                <a:solidFill>
                  <a:srgbClr val="FF0000"/>
                </a:solidFill>
                <a:latin typeface="Times New Roman" panose="02020603050405020304" pitchFamily="18" charset="0"/>
                <a:cs typeface="Times New Roman" panose="02020603050405020304" pitchFamily="18" charset="0"/>
              </a:rPr>
              <a:t>Pickup map</a:t>
            </a:r>
          </a:p>
          <a:p>
            <a:r>
              <a:rPr lang="en-US" altLang="zh-TW" sz="2800" dirty="0" err="1" smtClean="0">
                <a:latin typeface="Times New Roman" panose="02020603050405020304" pitchFamily="18" charset="0"/>
                <a:cs typeface="Times New Roman" panose="02020603050405020304" pitchFamily="18" charset="0"/>
              </a:rPr>
              <a:t>Dropoff</a:t>
            </a:r>
            <a:r>
              <a:rPr lang="en-US" altLang="zh-TW" sz="2800" dirty="0" smtClean="0">
                <a:latin typeface="Times New Roman" panose="02020603050405020304" pitchFamily="18" charset="0"/>
                <a:cs typeface="Times New Roman" panose="02020603050405020304" pitchFamily="18" charset="0"/>
              </a:rPr>
              <a:t> map</a:t>
            </a:r>
            <a:endParaRPr lang="zh-TW" altLang="en-US" sz="2800"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l="6472" t="9516" r="8506" b="8541"/>
          <a:stretch/>
        </p:blipFill>
        <p:spPr>
          <a:xfrm>
            <a:off x="5599114" y="1153886"/>
            <a:ext cx="5998029" cy="4817420"/>
          </a:xfrm>
          <a:prstGeom prst="rect">
            <a:avLst/>
          </a:prstGeom>
        </p:spPr>
      </p:pic>
    </p:spTree>
    <p:extLst>
      <p:ext uri="{BB962C8B-B14F-4D97-AF65-F5344CB8AC3E}">
        <p14:creationId xmlns:p14="http://schemas.microsoft.com/office/powerpoint/2010/main" val="3196181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Application</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a:bodyPr>
          <a:lstStyle/>
          <a:p>
            <a:r>
              <a:rPr lang="en-US" altLang="zh-TW" sz="2800" dirty="0" smtClean="0">
                <a:latin typeface="Times New Roman" panose="02020603050405020304" pitchFamily="18" charset="0"/>
                <a:cs typeface="Times New Roman" panose="02020603050405020304" pitchFamily="18" charset="0"/>
              </a:rPr>
              <a:t>Hour distribution </a:t>
            </a:r>
          </a:p>
          <a:p>
            <a:r>
              <a:rPr lang="en-US" altLang="zh-TW" sz="2800" dirty="0" smtClean="0">
                <a:latin typeface="Times New Roman" panose="02020603050405020304" pitchFamily="18" charset="0"/>
                <a:cs typeface="Times New Roman" panose="02020603050405020304" pitchFamily="18" charset="0"/>
              </a:rPr>
              <a:t>Average of hour distribution</a:t>
            </a:r>
          </a:p>
          <a:p>
            <a:r>
              <a:rPr lang="en-US" altLang="zh-TW" sz="2800" dirty="0" smtClean="0">
                <a:latin typeface="Times New Roman" panose="02020603050405020304" pitchFamily="18" charset="0"/>
                <a:cs typeface="Times New Roman" panose="02020603050405020304" pitchFamily="18" charset="0"/>
              </a:rPr>
              <a:t>Average of month distribution</a:t>
            </a:r>
          </a:p>
          <a:p>
            <a:r>
              <a:rPr lang="en-US" altLang="zh-TW" sz="2800" dirty="0" smtClean="0">
                <a:latin typeface="Times New Roman" panose="02020603050405020304" pitchFamily="18" charset="0"/>
                <a:cs typeface="Times New Roman" panose="02020603050405020304" pitchFamily="18" charset="0"/>
              </a:rPr>
              <a:t>Pickup map</a:t>
            </a:r>
          </a:p>
          <a:p>
            <a:r>
              <a:rPr lang="en-US" altLang="zh-TW" sz="3200" dirty="0" err="1" smtClean="0">
                <a:solidFill>
                  <a:srgbClr val="FF0000"/>
                </a:solidFill>
                <a:latin typeface="Times New Roman" panose="02020603050405020304" pitchFamily="18" charset="0"/>
                <a:cs typeface="Times New Roman" panose="02020603050405020304" pitchFamily="18" charset="0"/>
              </a:rPr>
              <a:t>Dropoff</a:t>
            </a:r>
            <a:r>
              <a:rPr lang="en-US" altLang="zh-TW" sz="3200" dirty="0" smtClean="0">
                <a:solidFill>
                  <a:srgbClr val="FF0000"/>
                </a:solidFill>
                <a:latin typeface="Times New Roman" panose="02020603050405020304" pitchFamily="18" charset="0"/>
                <a:cs typeface="Times New Roman" panose="02020603050405020304" pitchFamily="18" charset="0"/>
              </a:rPr>
              <a:t> map</a:t>
            </a:r>
            <a:endParaRPr lang="zh-TW" altLang="en-US" sz="3200" dirty="0">
              <a:solidFill>
                <a:srgbClr val="FF0000"/>
              </a:solidFill>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l="6350" t="11270" r="12698" b="9683"/>
          <a:stretch/>
        </p:blipFill>
        <p:spPr>
          <a:xfrm>
            <a:off x="5682343" y="1197322"/>
            <a:ext cx="6193972" cy="5040192"/>
          </a:xfrm>
          <a:prstGeom prst="rect">
            <a:avLst/>
          </a:prstGeom>
        </p:spPr>
      </p:pic>
    </p:spTree>
    <p:extLst>
      <p:ext uri="{BB962C8B-B14F-4D97-AF65-F5344CB8AC3E}">
        <p14:creationId xmlns:p14="http://schemas.microsoft.com/office/powerpoint/2010/main" val="496102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276" y="2704442"/>
            <a:ext cx="2155372" cy="2155372"/>
          </a:xfrm>
        </p:spPr>
      </p:pic>
      <p:sp>
        <p:nvSpPr>
          <p:cNvPr id="6" name="文字方塊 5"/>
          <p:cNvSpPr txBox="1"/>
          <p:nvPr/>
        </p:nvSpPr>
        <p:spPr>
          <a:xfrm>
            <a:off x="936302" y="4643685"/>
            <a:ext cx="1492716"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User </a:t>
            </a:r>
            <a:r>
              <a:rPr lang="en-US" altLang="zh-TW" sz="2400" dirty="0" smtClean="0">
                <a:latin typeface="Times New Roman" panose="02020603050405020304" pitchFamily="18" charset="0"/>
                <a:cs typeface="Times New Roman" panose="02020603050405020304" pitchFamily="18" charset="0"/>
              </a:rPr>
              <a:t>Input</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66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276" y="2704442"/>
            <a:ext cx="2155372" cy="2155372"/>
          </a:xfr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524" y="511743"/>
            <a:ext cx="1582477" cy="1898972"/>
          </a:xfrm>
          <a:prstGeom prst="rect">
            <a:avLst/>
          </a:prstGeom>
        </p:spPr>
      </p:pic>
      <p:sp>
        <p:nvSpPr>
          <p:cNvPr id="6" name="文字方塊 5"/>
          <p:cNvSpPr txBox="1"/>
          <p:nvPr/>
        </p:nvSpPr>
        <p:spPr>
          <a:xfrm>
            <a:off x="936302" y="4643685"/>
            <a:ext cx="1492716"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User </a:t>
            </a:r>
            <a:r>
              <a:rPr lang="en-US" altLang="zh-TW" sz="2400" dirty="0" smtClean="0">
                <a:latin typeface="Times New Roman" panose="02020603050405020304" pitchFamily="18" charset="0"/>
                <a:cs typeface="Times New Roman" panose="02020603050405020304" pitchFamily="18" charset="0"/>
              </a:rPr>
              <a:t>Input</a:t>
            </a:r>
            <a:endParaRPr lang="zh-TW" altLang="en-US" sz="2800" dirty="0">
              <a:latin typeface="Times New Roman" panose="02020603050405020304" pitchFamily="18" charset="0"/>
              <a:cs typeface="Times New Roman" panose="02020603050405020304" pitchFamily="18" charset="0"/>
            </a:endParaRPr>
          </a:p>
        </p:txBody>
      </p:sp>
      <p:sp>
        <p:nvSpPr>
          <p:cNvPr id="9" name="文字方塊 8"/>
          <p:cNvSpPr txBox="1"/>
          <p:nvPr/>
        </p:nvSpPr>
        <p:spPr>
          <a:xfrm>
            <a:off x="3713906" y="2562928"/>
            <a:ext cx="4052712"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Data Collection and </a:t>
            </a:r>
            <a:r>
              <a:rPr lang="en-US" altLang="zh-TW" sz="2400" dirty="0" smtClean="0">
                <a:latin typeface="Times New Roman" panose="02020603050405020304" pitchFamily="18" charset="0"/>
                <a:cs typeface="Times New Roman" panose="02020603050405020304" pitchFamily="18" charset="0"/>
              </a:rPr>
              <a:t>Processing</a:t>
            </a:r>
            <a:endParaRPr lang="zh-TW" altLang="en-US" sz="2800" dirty="0">
              <a:latin typeface="Times New Roman" panose="02020603050405020304" pitchFamily="18" charset="0"/>
              <a:cs typeface="Times New Roman" panose="02020603050405020304" pitchFamily="18" charset="0"/>
            </a:endParaRPr>
          </a:p>
        </p:txBody>
      </p:sp>
      <p:pic>
        <p:nvPicPr>
          <p:cNvPr id="19" name="圖片 18"/>
          <p:cNvPicPr>
            <a:picLocks noChangeAspect="1"/>
          </p:cNvPicPr>
          <p:nvPr/>
        </p:nvPicPr>
        <p:blipFill rotWithShape="1">
          <a:blip r:embed="rId5">
            <a:extLst>
              <a:ext uri="{28A0092B-C50C-407E-A947-70E740481C1C}">
                <a14:useLocalDpi xmlns:a14="http://schemas.microsoft.com/office/drawing/2010/main" val="0"/>
              </a:ext>
            </a:extLst>
          </a:blip>
          <a:srcRect r="48730" b="50159"/>
          <a:stretch/>
        </p:blipFill>
        <p:spPr>
          <a:xfrm rot="869254">
            <a:off x="2140011" y="925902"/>
            <a:ext cx="1940062" cy="1886004"/>
          </a:xfrm>
          <a:prstGeom prst="rect">
            <a:avLst/>
          </a:prstGeom>
        </p:spPr>
      </p:pic>
    </p:spTree>
    <p:extLst>
      <p:ext uri="{BB962C8B-B14F-4D97-AF65-F5344CB8AC3E}">
        <p14:creationId xmlns:p14="http://schemas.microsoft.com/office/powerpoint/2010/main" val="1578271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276" y="2704442"/>
            <a:ext cx="2155372" cy="2155372"/>
          </a:xfr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524" y="511743"/>
            <a:ext cx="1582477" cy="1898972"/>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4347" y="2773436"/>
            <a:ext cx="2220689" cy="2220689"/>
          </a:xfrm>
          <a:prstGeom prst="rect">
            <a:avLst/>
          </a:prstGeom>
        </p:spPr>
      </p:pic>
      <p:sp>
        <p:nvSpPr>
          <p:cNvPr id="6" name="文字方塊 5"/>
          <p:cNvSpPr txBox="1"/>
          <p:nvPr/>
        </p:nvSpPr>
        <p:spPr>
          <a:xfrm>
            <a:off x="936302" y="4643685"/>
            <a:ext cx="1492716"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User </a:t>
            </a:r>
            <a:r>
              <a:rPr lang="en-US" altLang="zh-TW" sz="2400" dirty="0" smtClean="0">
                <a:latin typeface="Times New Roman" panose="02020603050405020304" pitchFamily="18" charset="0"/>
                <a:cs typeface="Times New Roman" panose="02020603050405020304" pitchFamily="18" charset="0"/>
              </a:rPr>
              <a:t>Input</a:t>
            </a:r>
            <a:endParaRPr lang="zh-TW" altLang="en-US" sz="2800" dirty="0">
              <a:latin typeface="Times New Roman" panose="02020603050405020304" pitchFamily="18" charset="0"/>
              <a:cs typeface="Times New Roman" panose="02020603050405020304" pitchFamily="18" charset="0"/>
            </a:endParaRPr>
          </a:p>
        </p:txBody>
      </p:sp>
      <p:sp>
        <p:nvSpPr>
          <p:cNvPr id="9" name="文字方塊 8"/>
          <p:cNvSpPr txBox="1"/>
          <p:nvPr/>
        </p:nvSpPr>
        <p:spPr>
          <a:xfrm>
            <a:off x="3713906" y="2562928"/>
            <a:ext cx="4052712"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Data Collection and </a:t>
            </a:r>
            <a:r>
              <a:rPr lang="en-US" altLang="zh-TW" sz="2400" dirty="0" smtClean="0">
                <a:latin typeface="Times New Roman" panose="02020603050405020304" pitchFamily="18" charset="0"/>
                <a:cs typeface="Times New Roman" panose="02020603050405020304" pitchFamily="18" charset="0"/>
              </a:rPr>
              <a:t>Processing</a:t>
            </a:r>
            <a:endParaRPr lang="zh-TW" altLang="en-US" sz="2800" dirty="0">
              <a:latin typeface="Times New Roman" panose="02020603050405020304" pitchFamily="18" charset="0"/>
              <a:cs typeface="Times New Roman" panose="02020603050405020304" pitchFamily="18" charset="0"/>
            </a:endParaRPr>
          </a:p>
        </p:txBody>
      </p:sp>
      <p:sp>
        <p:nvSpPr>
          <p:cNvPr id="10" name="文字方塊 9"/>
          <p:cNvSpPr txBox="1"/>
          <p:nvPr/>
        </p:nvSpPr>
        <p:spPr>
          <a:xfrm>
            <a:off x="8032367" y="4994124"/>
            <a:ext cx="4104650"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Data Analysis and </a:t>
            </a:r>
            <a:r>
              <a:rPr lang="en-US" altLang="zh-TW" sz="2400" dirty="0" smtClean="0">
                <a:latin typeface="Times New Roman" panose="02020603050405020304" pitchFamily="18" charset="0"/>
                <a:cs typeface="Times New Roman" panose="02020603050405020304" pitchFamily="18" charset="0"/>
              </a:rPr>
              <a:t>Computation</a:t>
            </a:r>
            <a:endParaRPr lang="zh-TW" altLang="en-US" sz="2800" dirty="0">
              <a:latin typeface="Times New Roman" panose="02020603050405020304" pitchFamily="18" charset="0"/>
              <a:cs typeface="Times New Roman" panose="02020603050405020304" pitchFamily="18" charset="0"/>
            </a:endParaRPr>
          </a:p>
        </p:txBody>
      </p:sp>
      <p:pic>
        <p:nvPicPr>
          <p:cNvPr id="19" name="圖片 18"/>
          <p:cNvPicPr>
            <a:picLocks noChangeAspect="1"/>
          </p:cNvPicPr>
          <p:nvPr/>
        </p:nvPicPr>
        <p:blipFill rotWithShape="1">
          <a:blip r:embed="rId6">
            <a:extLst>
              <a:ext uri="{28A0092B-C50C-407E-A947-70E740481C1C}">
                <a14:useLocalDpi xmlns:a14="http://schemas.microsoft.com/office/drawing/2010/main" val="0"/>
              </a:ext>
            </a:extLst>
          </a:blip>
          <a:srcRect r="48730" b="50159"/>
          <a:stretch/>
        </p:blipFill>
        <p:spPr>
          <a:xfrm rot="869254">
            <a:off x="2140011" y="925902"/>
            <a:ext cx="1940062" cy="1886004"/>
          </a:xfrm>
          <a:prstGeom prst="rect">
            <a:avLst/>
          </a:prstGeom>
        </p:spPr>
      </p:pic>
      <p:pic>
        <p:nvPicPr>
          <p:cNvPr id="20" name="圖片 19"/>
          <p:cNvPicPr>
            <a:picLocks noChangeAspect="1"/>
          </p:cNvPicPr>
          <p:nvPr/>
        </p:nvPicPr>
        <p:blipFill rotWithShape="1">
          <a:blip r:embed="rId6">
            <a:extLst>
              <a:ext uri="{28A0092B-C50C-407E-A947-70E740481C1C}">
                <a14:useLocalDpi xmlns:a14="http://schemas.microsoft.com/office/drawing/2010/main" val="0"/>
              </a:ext>
            </a:extLst>
          </a:blip>
          <a:srcRect l="49682" b="50317"/>
          <a:stretch/>
        </p:blipFill>
        <p:spPr>
          <a:xfrm rot="21153855">
            <a:off x="7708577" y="685537"/>
            <a:ext cx="2251340" cy="1976174"/>
          </a:xfrm>
          <a:prstGeom prst="rect">
            <a:avLst/>
          </a:prstGeom>
        </p:spPr>
      </p:pic>
    </p:spTree>
    <p:extLst>
      <p:ext uri="{BB962C8B-B14F-4D97-AF65-F5344CB8AC3E}">
        <p14:creationId xmlns:p14="http://schemas.microsoft.com/office/powerpoint/2010/main" val="17213634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276" y="2704442"/>
            <a:ext cx="2155372" cy="2155372"/>
          </a:xfr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524" y="511743"/>
            <a:ext cx="1582477" cy="1898972"/>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4347" y="2773436"/>
            <a:ext cx="2220689" cy="2220689"/>
          </a:xfrm>
          <a:prstGeom prst="rect">
            <a:avLst/>
          </a:prstGeom>
        </p:spPr>
      </p:pic>
      <p:pic>
        <p:nvPicPr>
          <p:cNvPr id="5" name="圖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050" y="4301525"/>
            <a:ext cx="3085812" cy="2109412"/>
          </a:xfrm>
          <a:prstGeom prst="rect">
            <a:avLst/>
          </a:prstGeom>
        </p:spPr>
      </p:pic>
      <p:sp>
        <p:nvSpPr>
          <p:cNvPr id="6" name="文字方塊 5"/>
          <p:cNvSpPr txBox="1"/>
          <p:nvPr/>
        </p:nvSpPr>
        <p:spPr>
          <a:xfrm>
            <a:off x="936302" y="4643685"/>
            <a:ext cx="1492716"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User </a:t>
            </a:r>
            <a:r>
              <a:rPr lang="en-US" altLang="zh-TW" sz="2400" dirty="0" smtClean="0">
                <a:latin typeface="Times New Roman" panose="02020603050405020304" pitchFamily="18" charset="0"/>
                <a:cs typeface="Times New Roman" panose="02020603050405020304" pitchFamily="18" charset="0"/>
              </a:rPr>
              <a:t>Input</a:t>
            </a:r>
            <a:endParaRPr lang="zh-TW" altLang="en-US" sz="2800" dirty="0">
              <a:latin typeface="Times New Roman" panose="02020603050405020304" pitchFamily="18" charset="0"/>
              <a:cs typeface="Times New Roman" panose="02020603050405020304" pitchFamily="18" charset="0"/>
            </a:endParaRPr>
          </a:p>
        </p:txBody>
      </p:sp>
      <p:sp>
        <p:nvSpPr>
          <p:cNvPr id="9" name="文字方塊 8"/>
          <p:cNvSpPr txBox="1"/>
          <p:nvPr/>
        </p:nvSpPr>
        <p:spPr>
          <a:xfrm>
            <a:off x="3713906" y="2562928"/>
            <a:ext cx="4052712"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Data Collection and </a:t>
            </a:r>
            <a:r>
              <a:rPr lang="en-US" altLang="zh-TW" sz="2400" dirty="0" smtClean="0">
                <a:latin typeface="Times New Roman" panose="02020603050405020304" pitchFamily="18" charset="0"/>
                <a:cs typeface="Times New Roman" panose="02020603050405020304" pitchFamily="18" charset="0"/>
              </a:rPr>
              <a:t>Processing</a:t>
            </a:r>
            <a:endParaRPr lang="zh-TW" altLang="en-US" sz="2800" dirty="0">
              <a:latin typeface="Times New Roman" panose="02020603050405020304" pitchFamily="18" charset="0"/>
              <a:cs typeface="Times New Roman" panose="02020603050405020304" pitchFamily="18" charset="0"/>
            </a:endParaRPr>
          </a:p>
        </p:txBody>
      </p:sp>
      <p:sp>
        <p:nvSpPr>
          <p:cNvPr id="10" name="文字方塊 9"/>
          <p:cNvSpPr txBox="1"/>
          <p:nvPr/>
        </p:nvSpPr>
        <p:spPr>
          <a:xfrm>
            <a:off x="8032367" y="4994124"/>
            <a:ext cx="4104650"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Data Analysis and </a:t>
            </a:r>
            <a:r>
              <a:rPr lang="en-US" altLang="zh-TW" sz="2400" dirty="0" smtClean="0">
                <a:latin typeface="Times New Roman" panose="02020603050405020304" pitchFamily="18" charset="0"/>
                <a:cs typeface="Times New Roman" panose="02020603050405020304" pitchFamily="18" charset="0"/>
              </a:rPr>
              <a:t>Computation</a:t>
            </a:r>
            <a:endParaRPr lang="zh-TW" altLang="en-US" sz="2800"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4423205" y="6271193"/>
            <a:ext cx="2004075"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Result Display</a:t>
            </a:r>
            <a:endParaRPr lang="zh-TW" altLang="en-US" sz="2800" dirty="0">
              <a:latin typeface="Times New Roman" panose="02020603050405020304" pitchFamily="18" charset="0"/>
              <a:cs typeface="Times New Roman" panose="02020603050405020304" pitchFamily="18" charset="0"/>
            </a:endParaRPr>
          </a:p>
        </p:txBody>
      </p:sp>
      <p:pic>
        <p:nvPicPr>
          <p:cNvPr id="19" name="圖片 18"/>
          <p:cNvPicPr>
            <a:picLocks noChangeAspect="1"/>
          </p:cNvPicPr>
          <p:nvPr/>
        </p:nvPicPr>
        <p:blipFill rotWithShape="1">
          <a:blip r:embed="rId7">
            <a:extLst>
              <a:ext uri="{28A0092B-C50C-407E-A947-70E740481C1C}">
                <a14:useLocalDpi xmlns:a14="http://schemas.microsoft.com/office/drawing/2010/main" val="0"/>
              </a:ext>
            </a:extLst>
          </a:blip>
          <a:srcRect r="48730" b="50159"/>
          <a:stretch/>
        </p:blipFill>
        <p:spPr>
          <a:xfrm rot="869254">
            <a:off x="2140011" y="925902"/>
            <a:ext cx="1940062" cy="1886004"/>
          </a:xfrm>
          <a:prstGeom prst="rect">
            <a:avLst/>
          </a:prstGeom>
        </p:spPr>
      </p:pic>
      <p:pic>
        <p:nvPicPr>
          <p:cNvPr id="20" name="圖片 19"/>
          <p:cNvPicPr>
            <a:picLocks noChangeAspect="1"/>
          </p:cNvPicPr>
          <p:nvPr/>
        </p:nvPicPr>
        <p:blipFill rotWithShape="1">
          <a:blip r:embed="rId7">
            <a:extLst>
              <a:ext uri="{28A0092B-C50C-407E-A947-70E740481C1C}">
                <a14:useLocalDpi xmlns:a14="http://schemas.microsoft.com/office/drawing/2010/main" val="0"/>
              </a:ext>
            </a:extLst>
          </a:blip>
          <a:srcRect l="49682" b="50317"/>
          <a:stretch/>
        </p:blipFill>
        <p:spPr>
          <a:xfrm rot="21153855">
            <a:off x="7708577" y="685537"/>
            <a:ext cx="2251340" cy="1976174"/>
          </a:xfrm>
          <a:prstGeom prst="rect">
            <a:avLst/>
          </a:prstGeom>
        </p:spPr>
      </p:pic>
      <p:pic>
        <p:nvPicPr>
          <p:cNvPr id="21" name="圖片 20"/>
          <p:cNvPicPr>
            <a:picLocks noChangeAspect="1"/>
          </p:cNvPicPr>
          <p:nvPr/>
        </p:nvPicPr>
        <p:blipFill rotWithShape="1">
          <a:blip r:embed="rId7">
            <a:extLst>
              <a:ext uri="{28A0092B-C50C-407E-A947-70E740481C1C}">
                <a14:useLocalDpi xmlns:a14="http://schemas.microsoft.com/office/drawing/2010/main" val="0"/>
              </a:ext>
            </a:extLst>
          </a:blip>
          <a:srcRect l="51111" t="49841"/>
          <a:stretch/>
        </p:blipFill>
        <p:spPr>
          <a:xfrm rot="1333642">
            <a:off x="7463097" y="5363663"/>
            <a:ext cx="2080522" cy="1458705"/>
          </a:xfrm>
          <a:prstGeom prst="rect">
            <a:avLst/>
          </a:prstGeom>
        </p:spPr>
      </p:pic>
    </p:spTree>
    <p:extLst>
      <p:ext uri="{BB962C8B-B14F-4D97-AF65-F5344CB8AC3E}">
        <p14:creationId xmlns:p14="http://schemas.microsoft.com/office/powerpoint/2010/main" val="4171112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276" y="2704442"/>
            <a:ext cx="2155372" cy="2155372"/>
          </a:xfr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524" y="511743"/>
            <a:ext cx="1582477" cy="1898972"/>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4347" y="2773436"/>
            <a:ext cx="2220689" cy="2220689"/>
          </a:xfrm>
          <a:prstGeom prst="rect">
            <a:avLst/>
          </a:prstGeom>
        </p:spPr>
      </p:pic>
      <p:pic>
        <p:nvPicPr>
          <p:cNvPr id="5" name="圖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050" y="4301525"/>
            <a:ext cx="3085812" cy="2109412"/>
          </a:xfrm>
          <a:prstGeom prst="rect">
            <a:avLst/>
          </a:prstGeom>
        </p:spPr>
      </p:pic>
      <p:sp>
        <p:nvSpPr>
          <p:cNvPr id="6" name="文字方塊 5"/>
          <p:cNvSpPr txBox="1"/>
          <p:nvPr/>
        </p:nvSpPr>
        <p:spPr>
          <a:xfrm>
            <a:off x="936302" y="4643685"/>
            <a:ext cx="1492716"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User </a:t>
            </a:r>
            <a:r>
              <a:rPr lang="en-US" altLang="zh-TW" sz="2400" dirty="0" smtClean="0">
                <a:latin typeface="Times New Roman" panose="02020603050405020304" pitchFamily="18" charset="0"/>
                <a:cs typeface="Times New Roman" panose="02020603050405020304" pitchFamily="18" charset="0"/>
              </a:rPr>
              <a:t>Input</a:t>
            </a:r>
            <a:endParaRPr lang="zh-TW" altLang="en-US" sz="2800" dirty="0">
              <a:latin typeface="Times New Roman" panose="02020603050405020304" pitchFamily="18" charset="0"/>
              <a:cs typeface="Times New Roman" panose="02020603050405020304" pitchFamily="18" charset="0"/>
            </a:endParaRPr>
          </a:p>
        </p:txBody>
      </p:sp>
      <p:sp>
        <p:nvSpPr>
          <p:cNvPr id="9" name="文字方塊 8"/>
          <p:cNvSpPr txBox="1"/>
          <p:nvPr/>
        </p:nvSpPr>
        <p:spPr>
          <a:xfrm>
            <a:off x="3713906" y="2562928"/>
            <a:ext cx="4052712"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Data Collection and </a:t>
            </a:r>
            <a:r>
              <a:rPr lang="en-US" altLang="zh-TW" sz="2400" dirty="0" smtClean="0">
                <a:latin typeface="Times New Roman" panose="02020603050405020304" pitchFamily="18" charset="0"/>
                <a:cs typeface="Times New Roman" panose="02020603050405020304" pitchFamily="18" charset="0"/>
              </a:rPr>
              <a:t>Processing</a:t>
            </a:r>
            <a:endParaRPr lang="zh-TW" altLang="en-US" sz="2800" dirty="0">
              <a:latin typeface="Times New Roman" panose="02020603050405020304" pitchFamily="18" charset="0"/>
              <a:cs typeface="Times New Roman" panose="02020603050405020304" pitchFamily="18" charset="0"/>
            </a:endParaRPr>
          </a:p>
        </p:txBody>
      </p:sp>
      <p:sp>
        <p:nvSpPr>
          <p:cNvPr id="10" name="文字方塊 9"/>
          <p:cNvSpPr txBox="1"/>
          <p:nvPr/>
        </p:nvSpPr>
        <p:spPr>
          <a:xfrm>
            <a:off x="8032367" y="4994124"/>
            <a:ext cx="4104650"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Data Analysis and </a:t>
            </a:r>
            <a:r>
              <a:rPr lang="en-US" altLang="zh-TW" sz="2400" dirty="0" smtClean="0">
                <a:latin typeface="Times New Roman" panose="02020603050405020304" pitchFamily="18" charset="0"/>
                <a:cs typeface="Times New Roman" panose="02020603050405020304" pitchFamily="18" charset="0"/>
              </a:rPr>
              <a:t>Computation</a:t>
            </a:r>
            <a:endParaRPr lang="zh-TW" altLang="en-US" sz="2800"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4423205" y="6271193"/>
            <a:ext cx="2004075" cy="461665"/>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Result Display</a:t>
            </a:r>
            <a:endParaRPr lang="zh-TW" altLang="en-US" sz="2800" dirty="0">
              <a:latin typeface="Times New Roman" panose="02020603050405020304" pitchFamily="18" charset="0"/>
              <a:cs typeface="Times New Roman" panose="02020603050405020304" pitchFamily="18" charset="0"/>
            </a:endParaRPr>
          </a:p>
        </p:txBody>
      </p:sp>
      <p:pic>
        <p:nvPicPr>
          <p:cNvPr id="19" name="圖片 18"/>
          <p:cNvPicPr>
            <a:picLocks noChangeAspect="1"/>
          </p:cNvPicPr>
          <p:nvPr/>
        </p:nvPicPr>
        <p:blipFill rotWithShape="1">
          <a:blip r:embed="rId7">
            <a:extLst>
              <a:ext uri="{28A0092B-C50C-407E-A947-70E740481C1C}">
                <a14:useLocalDpi xmlns:a14="http://schemas.microsoft.com/office/drawing/2010/main" val="0"/>
              </a:ext>
            </a:extLst>
          </a:blip>
          <a:srcRect r="48730" b="50159"/>
          <a:stretch/>
        </p:blipFill>
        <p:spPr>
          <a:xfrm rot="869254">
            <a:off x="2140011" y="925902"/>
            <a:ext cx="1940062" cy="1886004"/>
          </a:xfrm>
          <a:prstGeom prst="rect">
            <a:avLst/>
          </a:prstGeom>
        </p:spPr>
      </p:pic>
      <p:pic>
        <p:nvPicPr>
          <p:cNvPr id="20" name="圖片 19"/>
          <p:cNvPicPr>
            <a:picLocks noChangeAspect="1"/>
          </p:cNvPicPr>
          <p:nvPr/>
        </p:nvPicPr>
        <p:blipFill rotWithShape="1">
          <a:blip r:embed="rId7">
            <a:extLst>
              <a:ext uri="{28A0092B-C50C-407E-A947-70E740481C1C}">
                <a14:useLocalDpi xmlns:a14="http://schemas.microsoft.com/office/drawing/2010/main" val="0"/>
              </a:ext>
            </a:extLst>
          </a:blip>
          <a:srcRect l="49682" b="50317"/>
          <a:stretch/>
        </p:blipFill>
        <p:spPr>
          <a:xfrm rot="21153855">
            <a:off x="7708577" y="685537"/>
            <a:ext cx="2251340" cy="1976174"/>
          </a:xfrm>
          <a:prstGeom prst="rect">
            <a:avLst/>
          </a:prstGeom>
        </p:spPr>
      </p:pic>
      <p:pic>
        <p:nvPicPr>
          <p:cNvPr id="21" name="圖片 20"/>
          <p:cNvPicPr>
            <a:picLocks noChangeAspect="1"/>
          </p:cNvPicPr>
          <p:nvPr/>
        </p:nvPicPr>
        <p:blipFill rotWithShape="1">
          <a:blip r:embed="rId7">
            <a:extLst>
              <a:ext uri="{28A0092B-C50C-407E-A947-70E740481C1C}">
                <a14:useLocalDpi xmlns:a14="http://schemas.microsoft.com/office/drawing/2010/main" val="0"/>
              </a:ext>
            </a:extLst>
          </a:blip>
          <a:srcRect l="51111" t="49841"/>
          <a:stretch/>
        </p:blipFill>
        <p:spPr>
          <a:xfrm rot="1333642">
            <a:off x="7463097" y="5363663"/>
            <a:ext cx="2080522" cy="1458705"/>
          </a:xfrm>
          <a:prstGeom prst="rect">
            <a:avLst/>
          </a:prstGeom>
        </p:spPr>
      </p:pic>
      <p:pic>
        <p:nvPicPr>
          <p:cNvPr id="22" name="圖片 21"/>
          <p:cNvPicPr>
            <a:picLocks noChangeAspect="1"/>
          </p:cNvPicPr>
          <p:nvPr/>
        </p:nvPicPr>
        <p:blipFill rotWithShape="1">
          <a:blip r:embed="rId7">
            <a:extLst>
              <a:ext uri="{28A0092B-C50C-407E-A947-70E740481C1C}">
                <a14:useLocalDpi xmlns:a14="http://schemas.microsoft.com/office/drawing/2010/main" val="0"/>
              </a:ext>
            </a:extLst>
          </a:blip>
          <a:srcRect t="50159" r="49206"/>
          <a:stretch/>
        </p:blipFill>
        <p:spPr>
          <a:xfrm rot="21233619">
            <a:off x="1782069" y="5148700"/>
            <a:ext cx="2143595" cy="1644518"/>
          </a:xfrm>
          <a:prstGeom prst="rect">
            <a:avLst/>
          </a:prstGeom>
        </p:spPr>
      </p:pic>
    </p:spTree>
    <p:extLst>
      <p:ext uri="{BB962C8B-B14F-4D97-AF65-F5344CB8AC3E}">
        <p14:creationId xmlns:p14="http://schemas.microsoft.com/office/powerpoint/2010/main" val="28997282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Demo</a:t>
            </a:r>
            <a:endParaRPr lang="zh-TW" altLang="en-US" sz="4800" dirty="0">
              <a:latin typeface="Times New Roman" panose="02020603050405020304" pitchFamily="18" charset="0"/>
              <a:cs typeface="Times New Roman" panose="02020603050405020304" pitchFamily="18" charset="0"/>
            </a:endParaRPr>
          </a:p>
        </p:txBody>
      </p:sp>
      <p:pic>
        <p:nvPicPr>
          <p:cNvPr id="5" name="My 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4580" y="1878052"/>
            <a:ext cx="8462646" cy="4760238"/>
          </a:xfrm>
          <a:prstGeom prst="rect">
            <a:avLst/>
          </a:prstGeom>
        </p:spPr>
      </p:pic>
    </p:spTree>
    <p:extLst>
      <p:ext uri="{BB962C8B-B14F-4D97-AF65-F5344CB8AC3E}">
        <p14:creationId xmlns:p14="http://schemas.microsoft.com/office/powerpoint/2010/main" val="1457896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Contribution</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a:bodyPr>
          <a:lstStyle/>
          <a:p>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荊</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姿</a:t>
            </a:r>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芸</a:t>
            </a:r>
            <a:endPar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 後端</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report</a:t>
            </a:r>
            <a:endParaRPr lang="en-US" altLang="zh-TW" sz="28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陳俊鴻</a:t>
            </a:r>
            <a:endPar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 連結前後端、</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report</a:t>
            </a:r>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demo</a:t>
            </a:r>
            <a:endParaRPr lang="en-US" altLang="zh-TW" sz="28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陳</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悦</a:t>
            </a:r>
            <a:endParaRPr lang="en-US" altLang="zh-TW" sz="26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sz="26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600" dirty="0" smtClean="0">
                <a:latin typeface="Times New Roman" panose="02020603050405020304" pitchFamily="18" charset="0"/>
                <a:ea typeface="標楷體" panose="03000509000000000000" pitchFamily="65" charset="-120"/>
                <a:cs typeface="Times New Roman" panose="02020603050405020304" pitchFamily="18" charset="0"/>
              </a:rPr>
              <a:t>→ 前端、</a:t>
            </a:r>
            <a:r>
              <a:rPr lang="en-US" altLang="zh-TW" sz="2600" dirty="0" smtClean="0">
                <a:latin typeface="Times New Roman" panose="02020603050405020304" pitchFamily="18" charset="0"/>
                <a:ea typeface="標楷體" panose="03000509000000000000" pitchFamily="65" charset="-120"/>
                <a:cs typeface="Times New Roman" panose="02020603050405020304" pitchFamily="18" charset="0"/>
              </a:rPr>
              <a:t>presentation</a:t>
            </a:r>
            <a:endPar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881245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dirty="0" smtClean="0">
                <a:latin typeface="Times New Roman" panose="02020603050405020304" pitchFamily="18" charset="0"/>
                <a:cs typeface="Times New Roman" panose="02020603050405020304" pitchFamily="18" charset="0"/>
              </a:rPr>
              <a:t>M</a:t>
            </a:r>
            <a:r>
              <a:rPr lang="en-US" altLang="zh-TW" sz="4800" cap="none" dirty="0" smtClean="0">
                <a:latin typeface="Times New Roman" panose="02020603050405020304" pitchFamily="18" charset="0"/>
                <a:cs typeface="Times New Roman" panose="02020603050405020304" pitchFamily="18" charset="0"/>
              </a:rPr>
              <a:t>ain Idea</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685801" y="2142068"/>
            <a:ext cx="10131425" cy="1811368"/>
          </a:xfrm>
        </p:spPr>
        <p:txBody>
          <a:bodyPr>
            <a:normAutofit/>
          </a:bodyPr>
          <a:lstStyle/>
          <a:p>
            <a:r>
              <a:rPr lang="en-US" altLang="zh-TW" sz="2800" dirty="0">
                <a:latin typeface="Times New Roman" panose="02020603050405020304" pitchFamily="18" charset="0"/>
                <a:cs typeface="Times New Roman" panose="02020603050405020304" pitchFamily="18" charset="0"/>
              </a:rPr>
              <a:t>NYC Taxi Insights</a:t>
            </a:r>
          </a:p>
          <a:p>
            <a:pPr marL="0" indent="0">
              <a:buNone/>
            </a:pPr>
            <a:r>
              <a:rPr lang="en-US" altLang="zh-TW" sz="2800" dirty="0" smtClean="0">
                <a:latin typeface="Times New Roman" panose="02020603050405020304" pitchFamily="18" charset="0"/>
                <a:cs typeface="Times New Roman" panose="02020603050405020304" pitchFamily="18" charset="0"/>
              </a:rPr>
              <a:t>	</a:t>
            </a:r>
            <a:r>
              <a:rPr lang="zh-TW" altLang="en-US" sz="2800" dirty="0" smtClean="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Enhance </a:t>
            </a:r>
            <a:r>
              <a:rPr lang="en-US" altLang="zh-TW" sz="2800" dirty="0">
                <a:latin typeface="Times New Roman" panose="02020603050405020304" pitchFamily="18" charset="0"/>
                <a:cs typeface="Times New Roman" panose="02020603050405020304" pitchFamily="18" charset="0"/>
              </a:rPr>
              <a:t>users' comprehension of taxi activity patterns and evolving demand in New York City.</a:t>
            </a:r>
            <a:endParaRPr lang="zh-TW" altLang="en-US" sz="28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3"/>
          <a:stretch>
            <a:fillRect/>
          </a:stretch>
        </p:blipFill>
        <p:spPr>
          <a:xfrm>
            <a:off x="5688760" y="785285"/>
            <a:ext cx="3473832" cy="1356783"/>
          </a:xfrm>
          <a:prstGeom prst="rect">
            <a:avLst/>
          </a:prstGeom>
        </p:spPr>
      </p:pic>
    </p:spTree>
    <p:extLst>
      <p:ext uri="{BB962C8B-B14F-4D97-AF65-F5344CB8AC3E}">
        <p14:creationId xmlns:p14="http://schemas.microsoft.com/office/powerpoint/2010/main" val="3747465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Dataset</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a:bodyPr>
          <a:lstStyle/>
          <a:p>
            <a:r>
              <a:rPr lang="en-US" altLang="zh-TW" sz="2800" dirty="0" smtClean="0">
                <a:latin typeface="Times New Roman" panose="02020603050405020304" pitchFamily="18" charset="0"/>
                <a:cs typeface="Times New Roman" panose="02020603050405020304" pitchFamily="18" charset="0"/>
              </a:rPr>
              <a:t>Pick-up </a:t>
            </a:r>
            <a:r>
              <a:rPr lang="en-US" altLang="zh-TW" sz="2800" dirty="0">
                <a:latin typeface="Times New Roman" panose="02020603050405020304" pitchFamily="18" charset="0"/>
                <a:cs typeface="Times New Roman" panose="02020603050405020304" pitchFamily="18" charset="0"/>
              </a:rPr>
              <a:t>and drop-off dates/times, pick-up and drop-off locations, trip </a:t>
            </a:r>
            <a:r>
              <a:rPr lang="en-US" altLang="zh-TW" sz="2800" dirty="0" smtClean="0">
                <a:latin typeface="Times New Roman" panose="02020603050405020304" pitchFamily="18" charset="0"/>
                <a:cs typeface="Times New Roman" panose="02020603050405020304" pitchFamily="18" charset="0"/>
              </a:rPr>
              <a:t>distances, itemized fares, rate types, payment types, </a:t>
            </a:r>
            <a:r>
              <a:rPr lang="en-US" altLang="zh-TW" sz="2800" dirty="0">
                <a:latin typeface="Times New Roman" panose="02020603050405020304" pitchFamily="18" charset="0"/>
                <a:cs typeface="Times New Roman" panose="02020603050405020304" pitchFamily="18" charset="0"/>
              </a:rPr>
              <a:t>and driver-reported passenger counts</a:t>
            </a:r>
            <a:r>
              <a:rPr lang="en-US" altLang="zh-TW" sz="2800" dirty="0" smtClean="0">
                <a:latin typeface="Times New Roman" panose="02020603050405020304" pitchFamily="18" charset="0"/>
                <a:cs typeface="Times New Roman" panose="02020603050405020304" pitchFamily="18" charset="0"/>
              </a:rPr>
              <a:t>.</a:t>
            </a:r>
          </a:p>
          <a:p>
            <a:r>
              <a:rPr lang="en-US" altLang="zh-TW" sz="2800" dirty="0" smtClean="0">
                <a:latin typeface="Times New Roman" panose="02020603050405020304" pitchFamily="18" charset="0"/>
                <a:cs typeface="Times New Roman" panose="02020603050405020304" pitchFamily="18" charset="0"/>
              </a:rPr>
              <a:t>In New York City in 2022.</a:t>
            </a:r>
          </a:p>
          <a:p>
            <a:endParaRPr lang="en-US" altLang="zh-TW" sz="2800" dirty="0">
              <a:latin typeface="Times New Roman" panose="02020603050405020304" pitchFamily="18" charset="0"/>
              <a:cs typeface="Times New Roman" panose="02020603050405020304" pitchFamily="18" charset="0"/>
            </a:endParaRPr>
          </a:p>
          <a:p>
            <a:r>
              <a:rPr lang="en-US" altLang="zh-TW" sz="2000" dirty="0" smtClean="0">
                <a:latin typeface="Times New Roman" panose="02020603050405020304" pitchFamily="18" charset="0"/>
                <a:cs typeface="Times New Roman" panose="02020603050405020304" pitchFamily="18" charset="0"/>
              </a:rPr>
              <a:t>Source: The official website of the City of New York</a:t>
            </a:r>
          </a:p>
          <a:p>
            <a:pPr marL="0" indent="0">
              <a:buNone/>
            </a:pPr>
            <a:r>
              <a:rPr lang="zh-TW" altLang="en-US" sz="2000" dirty="0">
                <a:latin typeface="Times New Roman" panose="02020603050405020304" pitchFamily="18" charset="0"/>
                <a:cs typeface="Times New Roman" panose="02020603050405020304" pitchFamily="18" charset="0"/>
              </a:rPr>
              <a:t>　</a:t>
            </a:r>
            <a:r>
              <a:rPr lang="en-US" altLang="zh-TW" sz="2000" dirty="0" smtClean="0">
                <a:latin typeface="Times New Roman" panose="02020603050405020304" pitchFamily="18" charset="0"/>
                <a:cs typeface="Times New Roman" panose="02020603050405020304" pitchFamily="18" charset="0"/>
              </a:rPr>
              <a:t>(https</a:t>
            </a:r>
            <a:r>
              <a:rPr lang="en-US" altLang="zh-TW" sz="2000" dirty="0">
                <a:latin typeface="Times New Roman" panose="02020603050405020304" pitchFamily="18" charset="0"/>
                <a:cs typeface="Times New Roman" panose="02020603050405020304" pitchFamily="18" charset="0"/>
              </a:rPr>
              <a:t>://</a:t>
            </a:r>
            <a:r>
              <a:rPr lang="en-US" altLang="zh-TW" sz="2000" dirty="0" smtClean="0">
                <a:latin typeface="Times New Roman" panose="02020603050405020304" pitchFamily="18" charset="0"/>
                <a:cs typeface="Times New Roman" panose="02020603050405020304" pitchFamily="18" charset="0"/>
              </a:rPr>
              <a:t>www.nyc.gov/site/tlc/about/tlc-trip-record-data.page)</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2177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a:latin typeface="Times New Roman" panose="02020603050405020304" pitchFamily="18" charset="0"/>
                <a:cs typeface="Times New Roman" panose="02020603050405020304" pitchFamily="18" charset="0"/>
              </a:rPr>
              <a:t>ER model </a:t>
            </a:r>
            <a:endParaRPr lang="zh-TW" altLang="en-US" sz="4800"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3"/>
          <a:stretch>
            <a:fillRect/>
          </a:stretch>
        </p:blipFill>
        <p:spPr>
          <a:xfrm>
            <a:off x="4147458" y="0"/>
            <a:ext cx="5758544" cy="6862336"/>
          </a:xfrm>
          <a:prstGeom prst="rect">
            <a:avLst/>
          </a:prstGeom>
        </p:spPr>
      </p:pic>
    </p:spTree>
    <p:extLst>
      <p:ext uri="{BB962C8B-B14F-4D97-AF65-F5344CB8AC3E}">
        <p14:creationId xmlns:p14="http://schemas.microsoft.com/office/powerpoint/2010/main" val="3647721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Application</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a:bodyPr>
          <a:lstStyle/>
          <a:p>
            <a:r>
              <a:rPr lang="en-US" altLang="zh-TW" sz="2800" dirty="0" smtClean="0">
                <a:latin typeface="Times New Roman" panose="02020603050405020304" pitchFamily="18" charset="0"/>
                <a:cs typeface="Times New Roman" panose="02020603050405020304" pitchFamily="18" charset="0"/>
              </a:rPr>
              <a:t>Hour distribution </a:t>
            </a:r>
          </a:p>
          <a:p>
            <a:r>
              <a:rPr lang="en-US" altLang="zh-TW" sz="2800" dirty="0" smtClean="0">
                <a:latin typeface="Times New Roman" panose="02020603050405020304" pitchFamily="18" charset="0"/>
                <a:cs typeface="Times New Roman" panose="02020603050405020304" pitchFamily="18" charset="0"/>
              </a:rPr>
              <a:t>Average of hour distribution</a:t>
            </a:r>
          </a:p>
          <a:p>
            <a:r>
              <a:rPr lang="en-US" altLang="zh-TW" sz="2800" dirty="0" smtClean="0">
                <a:latin typeface="Times New Roman" panose="02020603050405020304" pitchFamily="18" charset="0"/>
                <a:cs typeface="Times New Roman" panose="02020603050405020304" pitchFamily="18" charset="0"/>
              </a:rPr>
              <a:t>Average of month distribution</a:t>
            </a:r>
          </a:p>
          <a:p>
            <a:r>
              <a:rPr lang="en-US" altLang="zh-TW" sz="2800" dirty="0" smtClean="0">
                <a:latin typeface="Times New Roman" panose="02020603050405020304" pitchFamily="18" charset="0"/>
                <a:cs typeface="Times New Roman" panose="02020603050405020304" pitchFamily="18" charset="0"/>
              </a:rPr>
              <a:t>Pickup map</a:t>
            </a:r>
          </a:p>
          <a:p>
            <a:r>
              <a:rPr lang="en-US" altLang="zh-TW" sz="2800" dirty="0" err="1" smtClean="0">
                <a:latin typeface="Times New Roman" panose="02020603050405020304" pitchFamily="18" charset="0"/>
                <a:cs typeface="Times New Roman" panose="02020603050405020304" pitchFamily="18" charset="0"/>
              </a:rPr>
              <a:t>Dropoff</a:t>
            </a:r>
            <a:r>
              <a:rPr lang="en-US" altLang="zh-TW" sz="2800" dirty="0" smtClean="0">
                <a:latin typeface="Times New Roman" panose="02020603050405020304" pitchFamily="18" charset="0"/>
                <a:cs typeface="Times New Roman" panose="02020603050405020304" pitchFamily="18" charset="0"/>
              </a:rPr>
              <a:t> map</a:t>
            </a:r>
            <a:endParaRPr lang="zh-TW" altLang="en-US" sz="2800"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3"/>
          <a:stretch>
            <a:fillRect/>
          </a:stretch>
        </p:blipFill>
        <p:spPr>
          <a:xfrm>
            <a:off x="7673837" y="2735191"/>
            <a:ext cx="3876558" cy="2462884"/>
          </a:xfrm>
          <a:prstGeom prst="rect">
            <a:avLst/>
          </a:prstGeom>
        </p:spPr>
      </p:pic>
    </p:spTree>
    <p:extLst>
      <p:ext uri="{BB962C8B-B14F-4D97-AF65-F5344CB8AC3E}">
        <p14:creationId xmlns:p14="http://schemas.microsoft.com/office/powerpoint/2010/main" val="3546395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Application</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a:bodyPr>
          <a:lstStyle/>
          <a:p>
            <a:r>
              <a:rPr lang="en-US" altLang="zh-TW" sz="3200" dirty="0" smtClean="0">
                <a:solidFill>
                  <a:srgbClr val="FF0000"/>
                </a:solidFill>
                <a:latin typeface="Times New Roman" panose="02020603050405020304" pitchFamily="18" charset="0"/>
                <a:cs typeface="Times New Roman" panose="02020603050405020304" pitchFamily="18" charset="0"/>
              </a:rPr>
              <a:t>Hour distribution </a:t>
            </a:r>
          </a:p>
          <a:p>
            <a:r>
              <a:rPr lang="en-US" altLang="zh-TW" sz="2800" dirty="0" smtClean="0">
                <a:latin typeface="Times New Roman" panose="02020603050405020304" pitchFamily="18" charset="0"/>
                <a:cs typeface="Times New Roman" panose="02020603050405020304" pitchFamily="18" charset="0"/>
              </a:rPr>
              <a:t>Average of hour distribution</a:t>
            </a:r>
          </a:p>
          <a:p>
            <a:r>
              <a:rPr lang="en-US" altLang="zh-TW" sz="2800" dirty="0" smtClean="0">
                <a:latin typeface="Times New Roman" panose="02020603050405020304" pitchFamily="18" charset="0"/>
                <a:cs typeface="Times New Roman" panose="02020603050405020304" pitchFamily="18" charset="0"/>
              </a:rPr>
              <a:t>Average of month distribution</a:t>
            </a:r>
          </a:p>
          <a:p>
            <a:r>
              <a:rPr lang="en-US" altLang="zh-TW" sz="2800" dirty="0" smtClean="0">
                <a:latin typeface="Times New Roman" panose="02020603050405020304" pitchFamily="18" charset="0"/>
                <a:cs typeface="Times New Roman" panose="02020603050405020304" pitchFamily="18" charset="0"/>
              </a:rPr>
              <a:t>Pickup map</a:t>
            </a:r>
          </a:p>
          <a:p>
            <a:r>
              <a:rPr lang="en-US" altLang="zh-TW" sz="2800" dirty="0" err="1" smtClean="0">
                <a:latin typeface="Times New Roman" panose="02020603050405020304" pitchFamily="18" charset="0"/>
                <a:cs typeface="Times New Roman" panose="02020603050405020304" pitchFamily="18" charset="0"/>
              </a:rPr>
              <a:t>Dropoff</a:t>
            </a:r>
            <a:r>
              <a:rPr lang="en-US" altLang="zh-TW" sz="2800" dirty="0" smtClean="0">
                <a:latin typeface="Times New Roman" panose="02020603050405020304" pitchFamily="18" charset="0"/>
                <a:cs typeface="Times New Roman" panose="02020603050405020304" pitchFamily="18" charset="0"/>
              </a:rPr>
              <a:t> map</a:t>
            </a:r>
            <a:endParaRPr lang="zh-TW" altLang="en-US" sz="28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110" y="814435"/>
            <a:ext cx="4716982" cy="3537736"/>
          </a:xfrm>
          <a:prstGeom prst="rect">
            <a:avLst/>
          </a:prstGeom>
        </p:spPr>
      </p:pic>
    </p:spTree>
    <p:extLst>
      <p:ext uri="{BB962C8B-B14F-4D97-AF65-F5344CB8AC3E}">
        <p14:creationId xmlns:p14="http://schemas.microsoft.com/office/powerpoint/2010/main" val="15135604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Application</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a:bodyPr>
          <a:lstStyle/>
          <a:p>
            <a:r>
              <a:rPr lang="en-US" altLang="zh-TW" sz="3200" dirty="0" smtClean="0">
                <a:solidFill>
                  <a:srgbClr val="FF0000"/>
                </a:solidFill>
                <a:latin typeface="Times New Roman" panose="02020603050405020304" pitchFamily="18" charset="0"/>
                <a:cs typeface="Times New Roman" panose="02020603050405020304" pitchFamily="18" charset="0"/>
              </a:rPr>
              <a:t>Hour distribution </a:t>
            </a:r>
          </a:p>
          <a:p>
            <a:r>
              <a:rPr lang="en-US" altLang="zh-TW" sz="2800" dirty="0" smtClean="0">
                <a:latin typeface="Times New Roman" panose="02020603050405020304" pitchFamily="18" charset="0"/>
                <a:cs typeface="Times New Roman" panose="02020603050405020304" pitchFamily="18" charset="0"/>
              </a:rPr>
              <a:t>Average of hour distribution</a:t>
            </a:r>
          </a:p>
          <a:p>
            <a:r>
              <a:rPr lang="en-US" altLang="zh-TW" sz="2800" dirty="0" smtClean="0">
                <a:latin typeface="Times New Roman" panose="02020603050405020304" pitchFamily="18" charset="0"/>
                <a:cs typeface="Times New Roman" panose="02020603050405020304" pitchFamily="18" charset="0"/>
              </a:rPr>
              <a:t>Average of month distribution</a:t>
            </a:r>
          </a:p>
          <a:p>
            <a:r>
              <a:rPr lang="en-US" altLang="zh-TW" sz="2800" dirty="0" smtClean="0">
                <a:latin typeface="Times New Roman" panose="02020603050405020304" pitchFamily="18" charset="0"/>
                <a:cs typeface="Times New Roman" panose="02020603050405020304" pitchFamily="18" charset="0"/>
              </a:rPr>
              <a:t>Pickup map</a:t>
            </a:r>
          </a:p>
          <a:p>
            <a:r>
              <a:rPr lang="en-US" altLang="zh-TW" sz="2800" dirty="0" err="1" smtClean="0">
                <a:latin typeface="Times New Roman" panose="02020603050405020304" pitchFamily="18" charset="0"/>
                <a:cs typeface="Times New Roman" panose="02020603050405020304" pitchFamily="18" charset="0"/>
              </a:rPr>
              <a:t>Dropoff</a:t>
            </a:r>
            <a:r>
              <a:rPr lang="en-US" altLang="zh-TW" sz="2800" dirty="0" smtClean="0">
                <a:latin typeface="Times New Roman" panose="02020603050405020304" pitchFamily="18" charset="0"/>
                <a:cs typeface="Times New Roman" panose="02020603050405020304" pitchFamily="18" charset="0"/>
              </a:rPr>
              <a:t> map</a:t>
            </a:r>
            <a:endParaRPr lang="zh-TW" altLang="en-US" sz="28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110" y="814435"/>
            <a:ext cx="4716982" cy="3537736"/>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1" y="2818855"/>
            <a:ext cx="4987840" cy="3740880"/>
          </a:xfrm>
          <a:prstGeom prst="rect">
            <a:avLst/>
          </a:prstGeom>
        </p:spPr>
      </p:pic>
    </p:spTree>
    <p:extLst>
      <p:ext uri="{BB962C8B-B14F-4D97-AF65-F5344CB8AC3E}">
        <p14:creationId xmlns:p14="http://schemas.microsoft.com/office/powerpoint/2010/main" val="2007146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Application</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a:bodyPr>
          <a:lstStyle/>
          <a:p>
            <a:r>
              <a:rPr lang="en-US" altLang="zh-TW" sz="2800" dirty="0" smtClean="0">
                <a:latin typeface="Times New Roman" panose="02020603050405020304" pitchFamily="18" charset="0"/>
                <a:cs typeface="Times New Roman" panose="02020603050405020304" pitchFamily="18" charset="0"/>
              </a:rPr>
              <a:t>Hour distribution </a:t>
            </a:r>
          </a:p>
          <a:p>
            <a:r>
              <a:rPr lang="en-US" altLang="zh-TW" sz="3200" dirty="0" smtClean="0">
                <a:solidFill>
                  <a:srgbClr val="FF0000"/>
                </a:solidFill>
                <a:latin typeface="Times New Roman" panose="02020603050405020304" pitchFamily="18" charset="0"/>
                <a:cs typeface="Times New Roman" panose="02020603050405020304" pitchFamily="18" charset="0"/>
              </a:rPr>
              <a:t>Average of hour distribution</a:t>
            </a:r>
          </a:p>
          <a:p>
            <a:r>
              <a:rPr lang="en-US" altLang="zh-TW" sz="2800" dirty="0" smtClean="0">
                <a:latin typeface="Times New Roman" panose="02020603050405020304" pitchFamily="18" charset="0"/>
                <a:cs typeface="Times New Roman" panose="02020603050405020304" pitchFamily="18" charset="0"/>
              </a:rPr>
              <a:t>Average of month distribution</a:t>
            </a:r>
          </a:p>
          <a:p>
            <a:r>
              <a:rPr lang="en-US" altLang="zh-TW" sz="2800" dirty="0" smtClean="0">
                <a:latin typeface="Times New Roman" panose="02020603050405020304" pitchFamily="18" charset="0"/>
                <a:cs typeface="Times New Roman" panose="02020603050405020304" pitchFamily="18" charset="0"/>
              </a:rPr>
              <a:t>Pickup map</a:t>
            </a:r>
          </a:p>
          <a:p>
            <a:r>
              <a:rPr lang="en-US" altLang="zh-TW" sz="2800" dirty="0" err="1" smtClean="0">
                <a:latin typeface="Times New Roman" panose="02020603050405020304" pitchFamily="18" charset="0"/>
                <a:cs typeface="Times New Roman" panose="02020603050405020304" pitchFamily="18" charset="0"/>
              </a:rPr>
              <a:t>Dropoff</a:t>
            </a:r>
            <a:r>
              <a:rPr lang="en-US" altLang="zh-TW" sz="2800" dirty="0" smtClean="0">
                <a:latin typeface="Times New Roman" panose="02020603050405020304" pitchFamily="18" charset="0"/>
                <a:cs typeface="Times New Roman" panose="02020603050405020304" pitchFamily="18" charset="0"/>
              </a:rPr>
              <a:t> map</a:t>
            </a:r>
            <a:endParaRPr lang="zh-TW" altLang="en-US" sz="2800"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646" y="2142067"/>
            <a:ext cx="5646468" cy="3387881"/>
          </a:xfrm>
          <a:prstGeom prst="rect">
            <a:avLst/>
          </a:prstGeom>
        </p:spPr>
      </p:pic>
    </p:spTree>
    <p:extLst>
      <p:ext uri="{BB962C8B-B14F-4D97-AF65-F5344CB8AC3E}">
        <p14:creationId xmlns:p14="http://schemas.microsoft.com/office/powerpoint/2010/main" val="3031664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cap="none" dirty="0" smtClean="0">
                <a:latin typeface="Times New Roman" panose="02020603050405020304" pitchFamily="18" charset="0"/>
                <a:cs typeface="Times New Roman" panose="02020603050405020304" pitchFamily="18" charset="0"/>
              </a:rPr>
              <a:t>Application</a:t>
            </a:r>
            <a:endParaRPr lang="zh-TW" altLang="en-US" sz="4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a:bodyPr>
          <a:lstStyle/>
          <a:p>
            <a:r>
              <a:rPr lang="en-US" altLang="zh-TW" sz="2800" dirty="0" smtClean="0">
                <a:latin typeface="Times New Roman" panose="02020603050405020304" pitchFamily="18" charset="0"/>
                <a:cs typeface="Times New Roman" panose="02020603050405020304" pitchFamily="18" charset="0"/>
              </a:rPr>
              <a:t>Hour distribution </a:t>
            </a:r>
          </a:p>
          <a:p>
            <a:r>
              <a:rPr lang="en-US" altLang="zh-TW" sz="2800" dirty="0" smtClean="0">
                <a:latin typeface="Times New Roman" panose="02020603050405020304" pitchFamily="18" charset="0"/>
                <a:cs typeface="Times New Roman" panose="02020603050405020304" pitchFamily="18" charset="0"/>
              </a:rPr>
              <a:t>Average of hour distribution</a:t>
            </a:r>
          </a:p>
          <a:p>
            <a:r>
              <a:rPr lang="en-US" altLang="zh-TW" sz="3200" dirty="0" smtClean="0">
                <a:solidFill>
                  <a:srgbClr val="FF0000"/>
                </a:solidFill>
                <a:latin typeface="Times New Roman" panose="02020603050405020304" pitchFamily="18" charset="0"/>
                <a:cs typeface="Times New Roman" panose="02020603050405020304" pitchFamily="18" charset="0"/>
              </a:rPr>
              <a:t>Average of month distribution</a:t>
            </a:r>
          </a:p>
          <a:p>
            <a:r>
              <a:rPr lang="en-US" altLang="zh-TW" sz="2800" dirty="0" smtClean="0">
                <a:latin typeface="Times New Roman" panose="02020603050405020304" pitchFamily="18" charset="0"/>
                <a:cs typeface="Times New Roman" panose="02020603050405020304" pitchFamily="18" charset="0"/>
              </a:rPr>
              <a:t>Pickup map</a:t>
            </a:r>
          </a:p>
          <a:p>
            <a:r>
              <a:rPr lang="en-US" altLang="zh-TW" sz="2800" dirty="0" err="1" smtClean="0">
                <a:latin typeface="Times New Roman" panose="02020603050405020304" pitchFamily="18" charset="0"/>
                <a:cs typeface="Times New Roman" panose="02020603050405020304" pitchFamily="18" charset="0"/>
              </a:rPr>
              <a:t>Dropoff</a:t>
            </a:r>
            <a:r>
              <a:rPr lang="en-US" altLang="zh-TW" sz="2800" dirty="0" smtClean="0">
                <a:latin typeface="Times New Roman" panose="02020603050405020304" pitchFamily="18" charset="0"/>
                <a:cs typeface="Times New Roman" panose="02020603050405020304" pitchFamily="18" charset="0"/>
              </a:rPr>
              <a:t> map</a:t>
            </a:r>
            <a:endParaRPr lang="zh-TW" altLang="en-US" sz="28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425" y="1330287"/>
            <a:ext cx="5317604" cy="4460913"/>
          </a:xfrm>
          <a:prstGeom prst="rect">
            <a:avLst/>
          </a:prstGeom>
        </p:spPr>
      </p:pic>
    </p:spTree>
    <p:extLst>
      <p:ext uri="{BB962C8B-B14F-4D97-AF65-F5344CB8AC3E}">
        <p14:creationId xmlns:p14="http://schemas.microsoft.com/office/powerpoint/2010/main" val="42543164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TM03457452[[fn=天體]]</Template>
  <TotalTime>412</TotalTime>
  <Words>3338</Words>
  <Application>Microsoft Office PowerPoint</Application>
  <PresentationFormat>寬螢幕</PresentationFormat>
  <Paragraphs>200</Paragraphs>
  <Slides>18</Slides>
  <Notes>18</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18</vt:i4>
      </vt:variant>
    </vt:vector>
  </HeadingPairs>
  <TitlesOfParts>
    <vt:vector size="25" baseType="lpstr">
      <vt:lpstr>新細明體</vt:lpstr>
      <vt:lpstr>標楷體</vt:lpstr>
      <vt:lpstr>Arial</vt:lpstr>
      <vt:lpstr>Calibri</vt:lpstr>
      <vt:lpstr>Calibri Light</vt:lpstr>
      <vt:lpstr>Times New Roman</vt:lpstr>
      <vt:lpstr>天體</vt:lpstr>
      <vt:lpstr>資料庫系統概論 期末報告</vt:lpstr>
      <vt:lpstr>Main Idea</vt:lpstr>
      <vt:lpstr>Dataset</vt:lpstr>
      <vt:lpstr>ER model </vt:lpstr>
      <vt:lpstr>Application</vt:lpstr>
      <vt:lpstr>Application</vt:lpstr>
      <vt:lpstr>Application</vt:lpstr>
      <vt:lpstr>Application</vt:lpstr>
      <vt:lpstr>Application</vt:lpstr>
      <vt:lpstr>Application</vt:lpstr>
      <vt:lpstr>Application</vt:lpstr>
      <vt:lpstr>PowerPoint 簡報</vt:lpstr>
      <vt:lpstr>PowerPoint 簡報</vt:lpstr>
      <vt:lpstr>PowerPoint 簡報</vt:lpstr>
      <vt:lpstr>PowerPoint 簡報</vt:lpstr>
      <vt:lpstr>PowerPoint 簡報</vt:lpstr>
      <vt:lpstr>Demo</vt:lpstr>
      <vt:lpstr>Contribution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資料庫系統概論 期末報告</dc:title>
  <dc:creator>user</dc:creator>
  <cp:lastModifiedBy>user</cp:lastModifiedBy>
  <cp:revision>22</cp:revision>
  <dcterms:created xsi:type="dcterms:W3CDTF">2023-06-16T08:08:31Z</dcterms:created>
  <dcterms:modified xsi:type="dcterms:W3CDTF">2023-06-16T15:01:01Z</dcterms:modified>
</cp:coreProperties>
</file>